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6" r:id="rId2"/>
    <p:sldId id="267" r:id="rId3"/>
    <p:sldId id="268" r:id="rId4"/>
    <p:sldId id="269" r:id="rId5"/>
    <p:sldId id="270" r:id="rId6"/>
    <p:sldId id="256" r:id="rId7"/>
    <p:sldId id="265" r:id="rId8"/>
    <p:sldId id="260" r:id="rId9"/>
    <p:sldId id="261" r:id="rId10"/>
    <p:sldId id="262" r:id="rId11"/>
    <p:sldId id="263" r:id="rId12"/>
    <p:sldId id="272" r:id="rId13"/>
    <p:sldId id="273" r:id="rId14"/>
    <p:sldId id="274" r:id="rId15"/>
    <p:sldId id="275" r:id="rId16"/>
    <p:sldId id="276" r:id="rId17"/>
    <p:sldId id="277"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4660"/>
  </p:normalViewPr>
  <p:slideViewPr>
    <p:cSldViewPr snapToGrid="0">
      <p:cViewPr varScale="1">
        <p:scale>
          <a:sx n="77" d="100"/>
          <a:sy n="77" d="100"/>
        </p:scale>
        <p:origin x="5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18CC4-AAF4-44BD-BAFC-55F30E53ABDB}" type="datetimeFigureOut">
              <a:rPr lang="en-US" smtClean="0"/>
              <a:t>10/20/2016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893393-2866-4620-8261-236B1EEFE158}" type="slidenum">
              <a:rPr lang="en-US" smtClean="0"/>
              <a:t>‹#›</a:t>
            </a:fld>
            <a:endParaRPr lang="en-US"/>
          </a:p>
        </p:txBody>
      </p:sp>
    </p:spTree>
    <p:extLst>
      <p:ext uri="{BB962C8B-B14F-4D97-AF65-F5344CB8AC3E}">
        <p14:creationId xmlns:p14="http://schemas.microsoft.com/office/powerpoint/2010/main" val="1140232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IQ" dirty="0" smtClean="0"/>
              <a:t>التماسك</a:t>
            </a:r>
            <a:r>
              <a:rPr lang="ar-IQ" baseline="0" dirty="0" smtClean="0"/>
              <a:t> </a:t>
            </a:r>
            <a:endParaRPr lang="en-US" dirty="0"/>
          </a:p>
        </p:txBody>
      </p:sp>
      <p:sp>
        <p:nvSpPr>
          <p:cNvPr id="4" name="Slide Number Placeholder 3"/>
          <p:cNvSpPr>
            <a:spLocks noGrp="1"/>
          </p:cNvSpPr>
          <p:nvPr>
            <p:ph type="sldNum" sz="quarter" idx="10"/>
          </p:nvPr>
        </p:nvSpPr>
        <p:spPr/>
        <p:txBody>
          <a:bodyPr/>
          <a:lstStyle/>
          <a:p>
            <a:fld id="{4F893393-2866-4620-8261-236B1EEFE158}" type="slidenum">
              <a:rPr lang="en-US" smtClean="0"/>
              <a:t>15</a:t>
            </a:fld>
            <a:endParaRPr lang="en-US"/>
          </a:p>
        </p:txBody>
      </p:sp>
    </p:spTree>
    <p:extLst>
      <p:ext uri="{BB962C8B-B14F-4D97-AF65-F5344CB8AC3E}">
        <p14:creationId xmlns:p14="http://schemas.microsoft.com/office/powerpoint/2010/main" val="121209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IQ" dirty="0" smtClean="0"/>
              <a:t>الطراوة</a:t>
            </a:r>
            <a:endParaRPr lang="en-US" dirty="0"/>
          </a:p>
        </p:txBody>
      </p:sp>
      <p:sp>
        <p:nvSpPr>
          <p:cNvPr id="4" name="Slide Number Placeholder 3"/>
          <p:cNvSpPr>
            <a:spLocks noGrp="1"/>
          </p:cNvSpPr>
          <p:nvPr>
            <p:ph type="sldNum" sz="quarter" idx="10"/>
          </p:nvPr>
        </p:nvSpPr>
        <p:spPr/>
        <p:txBody>
          <a:bodyPr/>
          <a:lstStyle/>
          <a:p>
            <a:fld id="{4F893393-2866-4620-8261-236B1EEFE158}" type="slidenum">
              <a:rPr lang="en-US" smtClean="0"/>
              <a:t>17</a:t>
            </a:fld>
            <a:endParaRPr lang="en-US"/>
          </a:p>
        </p:txBody>
      </p:sp>
    </p:spTree>
    <p:extLst>
      <p:ext uri="{BB962C8B-B14F-4D97-AF65-F5344CB8AC3E}">
        <p14:creationId xmlns:p14="http://schemas.microsoft.com/office/powerpoint/2010/main" val="479087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BD8451-136B-4A6F-9CD2-0CFF853E9671}"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190020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D8451-136B-4A6F-9CD2-0CFF853E9671}"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49103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D8451-136B-4A6F-9CD2-0CFF853E9671}"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1885579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D8451-136B-4A6F-9CD2-0CFF853E9671}"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1368392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D8451-136B-4A6F-9CD2-0CFF853E9671}"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410544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BD8451-136B-4A6F-9CD2-0CFF853E9671}"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1523285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BD8451-136B-4A6F-9CD2-0CFF853E9671}" type="datetimeFigureOut">
              <a:rPr lang="en-US" smtClean="0"/>
              <a:t>10/20/2016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3850121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BD8451-136B-4A6F-9CD2-0CFF853E9671}" type="datetimeFigureOut">
              <a:rPr lang="en-US" smtClean="0"/>
              <a:t>10/20/2016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2430381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D8451-136B-4A6F-9CD2-0CFF853E9671}" type="datetimeFigureOut">
              <a:rPr lang="en-US" smtClean="0"/>
              <a:t>10/20/2016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110248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D8451-136B-4A6F-9CD2-0CFF853E9671}"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117007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D8451-136B-4A6F-9CD2-0CFF853E9671}"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13B9F-FAF8-4862-86CE-87A4825E6CF5}" type="slidenum">
              <a:rPr lang="en-US" smtClean="0"/>
              <a:t>‹#›</a:t>
            </a:fld>
            <a:endParaRPr lang="en-US"/>
          </a:p>
        </p:txBody>
      </p:sp>
    </p:spTree>
    <p:extLst>
      <p:ext uri="{BB962C8B-B14F-4D97-AF65-F5344CB8AC3E}">
        <p14:creationId xmlns:p14="http://schemas.microsoft.com/office/powerpoint/2010/main" val="2368891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D8451-136B-4A6F-9CD2-0CFF853E9671}" type="datetimeFigureOut">
              <a:rPr lang="en-US" smtClean="0"/>
              <a:t>10/20/2016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13B9F-FAF8-4862-86CE-87A4825E6CF5}" type="slidenum">
              <a:rPr lang="en-US" smtClean="0"/>
              <a:t>‹#›</a:t>
            </a:fld>
            <a:endParaRPr lang="en-US"/>
          </a:p>
        </p:txBody>
      </p:sp>
    </p:spTree>
    <p:extLst>
      <p:ext uri="{BB962C8B-B14F-4D97-AF65-F5344CB8AC3E}">
        <p14:creationId xmlns:p14="http://schemas.microsoft.com/office/powerpoint/2010/main" val="2531890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130" y="403761"/>
            <a:ext cx="12013870" cy="5773202"/>
          </a:xfrm>
        </p:spPr>
        <p:txBody>
          <a:bodyPr>
            <a:normAutofit/>
          </a:bodyPr>
          <a:lstStyle/>
          <a:p>
            <a:r>
              <a:rPr lang="en-US" sz="4700" dirty="0">
                <a:latin typeface="Gabriola" panose="04040605051002020D02" pitchFamily="82" charset="0"/>
              </a:rPr>
              <a:t>Emergency </a:t>
            </a:r>
            <a:r>
              <a:rPr lang="en-US" sz="4700" dirty="0" smtClean="0">
                <a:latin typeface="Gabriola" panose="04040605051002020D02" pitchFamily="82" charset="0"/>
              </a:rPr>
              <a:t>slaughter</a:t>
            </a:r>
          </a:p>
          <a:p>
            <a:pPr marL="0" indent="0">
              <a:buNone/>
            </a:pPr>
            <a:endParaRPr lang="en-US" sz="4700" dirty="0">
              <a:latin typeface="Gabriola" panose="04040605051002020D02" pitchFamily="82" charset="0"/>
            </a:endParaRPr>
          </a:p>
          <a:p>
            <a:r>
              <a:rPr lang="en-US" dirty="0" smtClean="0">
                <a:latin typeface="Gabriola" panose="04040605051002020D02" pitchFamily="82" charset="0"/>
              </a:rPr>
              <a:t>Emergency </a:t>
            </a:r>
            <a:r>
              <a:rPr lang="en-US" dirty="0">
                <a:latin typeface="Gabriola" panose="04040605051002020D02" pitchFamily="82" charset="0"/>
              </a:rPr>
              <a:t>slaughter of animals is carried out because of either accident or disease.</a:t>
            </a:r>
          </a:p>
          <a:p>
            <a:r>
              <a:rPr lang="en-US" dirty="0">
                <a:latin typeface="Gabriola" panose="04040605051002020D02" pitchFamily="82" charset="0"/>
              </a:rPr>
              <a:t>Common causes of emergency slaughter are:</a:t>
            </a:r>
          </a:p>
          <a:p>
            <a:r>
              <a:rPr lang="en-US" dirty="0">
                <a:latin typeface="Gabriola" panose="04040605051002020D02" pitchFamily="82" charset="0"/>
              </a:rPr>
              <a:t>(1) Fractures of limbs or pelvis.</a:t>
            </a:r>
          </a:p>
          <a:p>
            <a:r>
              <a:rPr lang="en-US" dirty="0">
                <a:latin typeface="Gabriola" panose="04040605051002020D02" pitchFamily="82" charset="0"/>
              </a:rPr>
              <a:t>(2) Extensive bruising or injuries, e.g. accidents and trampling during transit.</a:t>
            </a:r>
          </a:p>
          <a:p>
            <a:r>
              <a:rPr lang="en-US" dirty="0">
                <a:latin typeface="Gabriola" panose="04040605051002020D02" pitchFamily="82" charset="0"/>
              </a:rPr>
              <a:t>(3) Respiratory distress, e.g. in choke or </a:t>
            </a:r>
            <a:r>
              <a:rPr lang="en-US" dirty="0" smtClean="0">
                <a:solidFill>
                  <a:schemeClr val="tx1">
                    <a:lumMod val="95000"/>
                    <a:lumOff val="5000"/>
                  </a:schemeClr>
                </a:solidFill>
                <a:latin typeface="Gabriola" panose="04040605051002020D02" pitchFamily="82" charset="0"/>
              </a:rPr>
              <a:t>tympanites</a:t>
            </a:r>
            <a:r>
              <a:rPr lang="en-US" dirty="0" smtClean="0">
                <a:latin typeface="Gabriola" panose="04040605051002020D02" pitchFamily="82" charset="0"/>
              </a:rPr>
              <a:t> </a:t>
            </a:r>
            <a:endParaRPr lang="en-US" dirty="0">
              <a:latin typeface="Gabriola" panose="04040605051002020D02" pitchFamily="82" charset="0"/>
            </a:endParaRPr>
          </a:p>
          <a:p>
            <a:r>
              <a:rPr lang="en-US" dirty="0">
                <a:latin typeface="Gabriola" panose="04040605051002020D02" pitchFamily="82" charset="0"/>
              </a:rPr>
              <a:t>(4) Prolonged </a:t>
            </a:r>
            <a:r>
              <a:rPr lang="en-US" dirty="0" err="1">
                <a:latin typeface="Gabriola" panose="04040605051002020D02" pitchFamily="82" charset="0"/>
              </a:rPr>
              <a:t>recumbency</a:t>
            </a:r>
            <a:r>
              <a:rPr lang="en-US" dirty="0">
                <a:latin typeface="Gabriola" panose="04040605051002020D02" pitchFamily="82" charset="0"/>
              </a:rPr>
              <a:t>, e.g. milk fever</a:t>
            </a:r>
            <a:r>
              <a:rPr lang="en-US" dirty="0" smtClean="0">
                <a:latin typeface="Gabriola" panose="04040605051002020D02" pitchFamily="82" charset="0"/>
              </a:rPr>
              <a:t>.</a:t>
            </a:r>
            <a:endParaRPr lang="en-US" dirty="0">
              <a:latin typeface="Gabriola" panose="04040605051002020D02" pitchFamily="82" charset="0"/>
            </a:endParaRPr>
          </a:p>
        </p:txBody>
      </p:sp>
    </p:spTree>
    <p:extLst>
      <p:ext uri="{BB962C8B-B14F-4D97-AF65-F5344CB8AC3E}">
        <p14:creationId xmlns:p14="http://schemas.microsoft.com/office/powerpoint/2010/main" val="4117629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125" y="368489"/>
            <a:ext cx="11873553" cy="5808473"/>
          </a:xfrm>
        </p:spPr>
        <p:txBody>
          <a:bodyPr>
            <a:noAutofit/>
          </a:bodyPr>
          <a:lstStyle/>
          <a:p>
            <a:pPr marL="0" indent="0">
              <a:buNone/>
            </a:pPr>
            <a:r>
              <a:rPr lang="en-US" sz="4000" dirty="0">
                <a:latin typeface="Gabriola" panose="04040605051002020D02" pitchFamily="82" charset="0"/>
              </a:rPr>
              <a:t>Lean red meats are:</a:t>
            </a:r>
          </a:p>
          <a:p>
            <a:pPr algn="just"/>
            <a:r>
              <a:rPr lang="en-US" sz="3600" dirty="0" smtClean="0">
                <a:latin typeface="Gabriola" panose="04040605051002020D02" pitchFamily="82" charset="0"/>
              </a:rPr>
              <a:t>An </a:t>
            </a:r>
            <a:r>
              <a:rPr lang="en-US" sz="3600" dirty="0">
                <a:latin typeface="Gabriola" panose="04040605051002020D02" pitchFamily="82" charset="0"/>
              </a:rPr>
              <a:t>excellent source of high biological value protein, vitamin B12, niacin, vitamin B6,</a:t>
            </a:r>
          </a:p>
          <a:p>
            <a:pPr algn="just"/>
            <a:r>
              <a:rPr lang="en-US" sz="3600" dirty="0">
                <a:latin typeface="Gabriola" panose="04040605051002020D02" pitchFamily="82" charset="0"/>
              </a:rPr>
              <a:t>iron, zinc and phosphorus</a:t>
            </a:r>
          </a:p>
          <a:p>
            <a:pPr algn="just"/>
            <a:r>
              <a:rPr lang="en-US" sz="3600" dirty="0" smtClean="0">
                <a:latin typeface="Gabriola" panose="04040605051002020D02" pitchFamily="82" charset="0"/>
              </a:rPr>
              <a:t>A </a:t>
            </a:r>
            <a:r>
              <a:rPr lang="en-US" sz="3600" dirty="0">
                <a:latin typeface="Gabriola" panose="04040605051002020D02" pitchFamily="82" charset="0"/>
              </a:rPr>
              <a:t>source of long-chain omega-3 polyunsaturated fats, riboflavin, pantothenic acid</a:t>
            </a:r>
            <a:r>
              <a:rPr lang="en-US" sz="3600" dirty="0" smtClean="0">
                <a:latin typeface="Gabriola" panose="04040605051002020D02" pitchFamily="82" charset="0"/>
              </a:rPr>
              <a:t>,</a:t>
            </a:r>
            <a:endParaRPr lang="en-US" sz="3600" dirty="0">
              <a:latin typeface="Gabriola" panose="04040605051002020D02" pitchFamily="82" charset="0"/>
            </a:endParaRPr>
          </a:p>
        </p:txBody>
      </p:sp>
    </p:spTree>
    <p:extLst>
      <p:ext uri="{BB962C8B-B14F-4D97-AF65-F5344CB8AC3E}">
        <p14:creationId xmlns:p14="http://schemas.microsoft.com/office/powerpoint/2010/main" val="3656079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421" y="1569308"/>
            <a:ext cx="12014579" cy="5063504"/>
          </a:xfrm>
        </p:spPr>
        <p:txBody>
          <a:bodyPr>
            <a:normAutofit/>
          </a:bodyPr>
          <a:lstStyle/>
          <a:p>
            <a:pPr algn="just"/>
            <a:r>
              <a:rPr lang="en-US" sz="3600" dirty="0">
                <a:latin typeface="Gabriola" panose="04040605051002020D02" pitchFamily="82" charset="0"/>
              </a:rPr>
              <a:t>selenium and possibly also vitamin D</a:t>
            </a:r>
          </a:p>
          <a:p>
            <a:pPr algn="just"/>
            <a:r>
              <a:rPr lang="en-US" sz="3600" dirty="0" smtClean="0">
                <a:latin typeface="Gabriola" panose="04040605051002020D02" pitchFamily="82" charset="0"/>
              </a:rPr>
              <a:t>Mostly </a:t>
            </a:r>
            <a:r>
              <a:rPr lang="en-US" sz="3600" dirty="0">
                <a:latin typeface="Gabriola" panose="04040605051002020D02" pitchFamily="82" charset="0"/>
              </a:rPr>
              <a:t>low in fat and sodium</a:t>
            </a:r>
          </a:p>
          <a:p>
            <a:pPr algn="just"/>
            <a:r>
              <a:rPr lang="en-US" sz="3600" dirty="0" smtClean="0">
                <a:latin typeface="Gabriola" panose="04040605051002020D02" pitchFamily="82" charset="0"/>
              </a:rPr>
              <a:t> </a:t>
            </a:r>
            <a:r>
              <a:rPr lang="en-US" sz="3600" dirty="0">
                <a:latin typeface="Gabriola" panose="04040605051002020D02" pitchFamily="82" charset="0"/>
              </a:rPr>
              <a:t>Sources of a range of endogenous antioxidants and other bioactive </a:t>
            </a:r>
            <a:r>
              <a:rPr lang="en-US" sz="3600" dirty="0" smtClean="0">
                <a:latin typeface="Gabriola" panose="04040605051002020D02" pitchFamily="82" charset="0"/>
              </a:rPr>
              <a:t>substance </a:t>
            </a:r>
            <a:endParaRPr lang="en-US" sz="3600" dirty="0">
              <a:latin typeface="Gabriola" panose="04040605051002020D02" pitchFamily="82" charset="0"/>
            </a:endParaRPr>
          </a:p>
          <a:p>
            <a:pPr marL="0" indent="0" algn="just">
              <a:buNone/>
            </a:pPr>
            <a:endParaRPr lang="en-US" sz="5400" dirty="0"/>
          </a:p>
        </p:txBody>
      </p:sp>
    </p:spTree>
    <p:extLst>
      <p:ext uri="{BB962C8B-B14F-4D97-AF65-F5344CB8AC3E}">
        <p14:creationId xmlns:p14="http://schemas.microsoft.com/office/powerpoint/2010/main" val="27360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211" y="296562"/>
            <a:ext cx="11961340" cy="5880401"/>
          </a:xfrm>
        </p:spPr>
        <p:txBody>
          <a:bodyPr>
            <a:normAutofit/>
          </a:bodyPr>
          <a:lstStyle/>
          <a:p>
            <a:r>
              <a:rPr lang="en-US" sz="4400" b="1" dirty="0">
                <a:latin typeface="Gabriola" panose="04040605051002020D02" pitchFamily="82" charset="0"/>
              </a:rPr>
              <a:t>Meat quality </a:t>
            </a:r>
            <a:endParaRPr lang="en-US" sz="4400" b="1" dirty="0" smtClean="0">
              <a:latin typeface="Gabriola" panose="04040605051002020D02" pitchFamily="82" charset="0"/>
            </a:endParaRPr>
          </a:p>
          <a:p>
            <a:r>
              <a:rPr lang="en-US" sz="3600" dirty="0" smtClean="0">
                <a:latin typeface="Gabriola" panose="04040605051002020D02" pitchFamily="82" charset="0"/>
              </a:rPr>
              <a:t>is </a:t>
            </a:r>
            <a:r>
              <a:rPr lang="en-US" sz="3600" dirty="0">
                <a:latin typeface="Gabriola" panose="04040605051002020D02" pitchFamily="82" charset="0"/>
              </a:rPr>
              <a:t>normally defined by the compositional quality (lean to fat ratio) and the palatability factors such as visual appearance, smell, firmness, juiciness, tenderness, and </a:t>
            </a:r>
            <a:r>
              <a:rPr lang="en-US" sz="3600" dirty="0" err="1">
                <a:latin typeface="Gabriola" panose="04040605051002020D02" pitchFamily="82" charset="0"/>
              </a:rPr>
              <a:t>flavour</a:t>
            </a:r>
            <a:r>
              <a:rPr lang="en-US" sz="3600" dirty="0">
                <a:latin typeface="Gabriola" panose="04040605051002020D02" pitchFamily="82" charset="0"/>
              </a:rPr>
              <a:t>. The nutritional quality of meat is objective yet "eating" quality, as perceived by the consumer, is highly subjective</a:t>
            </a:r>
            <a:r>
              <a:rPr lang="en-US" sz="3600" dirty="0"/>
              <a:t>.</a:t>
            </a:r>
          </a:p>
        </p:txBody>
      </p:sp>
    </p:spTree>
    <p:extLst>
      <p:ext uri="{BB962C8B-B14F-4D97-AF65-F5344CB8AC3E}">
        <p14:creationId xmlns:p14="http://schemas.microsoft.com/office/powerpoint/2010/main" val="68058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2145" y="157462"/>
            <a:ext cx="11592697" cy="6366905"/>
          </a:xfrm>
        </p:spPr>
        <p:txBody>
          <a:bodyPr>
            <a:normAutofit/>
          </a:bodyPr>
          <a:lstStyle/>
          <a:p>
            <a:r>
              <a:rPr lang="en-US" sz="4000" b="1" dirty="0">
                <a:latin typeface="Gabriola" panose="04040605051002020D02" pitchFamily="82" charset="0"/>
              </a:rPr>
              <a:t>Visual Identification</a:t>
            </a:r>
          </a:p>
          <a:p>
            <a:endParaRPr lang="en-US" sz="3600" dirty="0">
              <a:latin typeface="Gabriola" panose="04040605051002020D02" pitchFamily="82" charset="0"/>
            </a:endParaRPr>
          </a:p>
          <a:p>
            <a:r>
              <a:rPr lang="en-US" sz="3600" dirty="0">
                <a:latin typeface="Gabriola" panose="04040605051002020D02" pitchFamily="82" charset="0"/>
              </a:rPr>
              <a:t>The visual identification of quality meat is based on </a:t>
            </a:r>
            <a:r>
              <a:rPr lang="en-US" sz="3600" dirty="0" err="1">
                <a:latin typeface="Gabriola" panose="04040605051002020D02" pitchFamily="82" charset="0"/>
              </a:rPr>
              <a:t>colour</a:t>
            </a:r>
            <a:r>
              <a:rPr lang="en-US" sz="3600" dirty="0">
                <a:latin typeface="Gabriola" panose="04040605051002020D02" pitchFamily="82" charset="0"/>
              </a:rPr>
              <a:t>, marbling and </a:t>
            </a:r>
            <a:r>
              <a:rPr lang="en-US" sz="3600" dirty="0" err="1">
                <a:latin typeface="Gabriola" panose="04040605051002020D02" pitchFamily="82" charset="0"/>
              </a:rPr>
              <a:t>waterholding</a:t>
            </a:r>
            <a:r>
              <a:rPr lang="en-US" sz="3600" dirty="0">
                <a:latin typeface="Gabriola" panose="04040605051002020D02" pitchFamily="82" charset="0"/>
              </a:rPr>
              <a:t> capacity. Marbling is small streaks of fat that are found within the muscle and can be seen in the meat cut. Marbling has a beneficial effect on juiciness and </a:t>
            </a:r>
            <a:r>
              <a:rPr lang="en-US" sz="3600" dirty="0" err="1">
                <a:latin typeface="Gabriola" panose="04040605051002020D02" pitchFamily="82" charset="0"/>
              </a:rPr>
              <a:t>flavour</a:t>
            </a:r>
            <a:r>
              <a:rPr lang="en-US" sz="3600" dirty="0">
                <a:latin typeface="Gabriola" panose="04040605051002020D02" pitchFamily="82" charset="0"/>
              </a:rPr>
              <a:t> of meat. Meat should have a normal </a:t>
            </a:r>
            <a:r>
              <a:rPr lang="en-US" sz="3600" dirty="0" err="1">
                <a:latin typeface="Gabriola" panose="04040605051002020D02" pitchFamily="82" charset="0"/>
              </a:rPr>
              <a:t>colour</a:t>
            </a:r>
            <a:r>
              <a:rPr lang="en-US" sz="3600" dirty="0">
                <a:latin typeface="Gabriola" panose="04040605051002020D02" pitchFamily="82" charset="0"/>
              </a:rPr>
              <a:t> that is uniform throughout the entire cut.  Beef, lamb, and pork should also have marbling throughout the meat</a:t>
            </a:r>
            <a:r>
              <a:rPr lang="en-US" sz="3600" dirty="0" smtClean="0">
                <a:latin typeface="Gabriola" panose="04040605051002020D02" pitchFamily="82" charset="0"/>
              </a:rPr>
              <a:t>.</a:t>
            </a:r>
            <a:endParaRPr lang="en-US" sz="3600" dirty="0">
              <a:latin typeface="Gabriola" panose="04040605051002020D02" pitchFamily="82" charset="0"/>
            </a:endParaRPr>
          </a:p>
        </p:txBody>
      </p:sp>
    </p:spTree>
    <p:extLst>
      <p:ext uri="{BB962C8B-B14F-4D97-AF65-F5344CB8AC3E}">
        <p14:creationId xmlns:p14="http://schemas.microsoft.com/office/powerpoint/2010/main" val="1235919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568" y="135924"/>
            <a:ext cx="12068432" cy="6487298"/>
          </a:xfrm>
        </p:spPr>
        <p:txBody>
          <a:bodyPr/>
          <a:lstStyle/>
          <a:p>
            <a:r>
              <a:rPr lang="en-US" sz="5400" b="1" dirty="0">
                <a:latin typeface="Gabriola" panose="04040605051002020D02" pitchFamily="82" charset="0"/>
              </a:rPr>
              <a:t>Smell</a:t>
            </a:r>
            <a:endParaRPr lang="en-US" sz="4000" b="1" dirty="0">
              <a:latin typeface="Gabriola" panose="04040605051002020D02" pitchFamily="82" charset="0"/>
            </a:endParaRPr>
          </a:p>
          <a:p>
            <a:endParaRPr lang="en-US" dirty="0">
              <a:latin typeface="Gabriola" panose="04040605051002020D02" pitchFamily="82" charset="0"/>
            </a:endParaRPr>
          </a:p>
          <a:p>
            <a:r>
              <a:rPr lang="en-US" sz="3600" dirty="0">
                <a:latin typeface="Gabriola" panose="04040605051002020D02" pitchFamily="82" charset="0"/>
              </a:rPr>
              <a:t>Another quality factor is smell.  The product should have a normal smell.   This will be different for each of the species (i.e. beef, pork, chicken), but should vary only slightly within the species.  Any rancid or strange smelling meat should be avoided.</a:t>
            </a:r>
          </a:p>
        </p:txBody>
      </p:sp>
    </p:spTree>
    <p:extLst>
      <p:ext uri="{BB962C8B-B14F-4D97-AF65-F5344CB8AC3E}">
        <p14:creationId xmlns:p14="http://schemas.microsoft.com/office/powerpoint/2010/main" val="2165199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789" y="281029"/>
            <a:ext cx="10515600" cy="6033273"/>
          </a:xfrm>
        </p:spPr>
        <p:txBody>
          <a:bodyPr/>
          <a:lstStyle/>
          <a:p>
            <a:r>
              <a:rPr lang="en-US" sz="4000" dirty="0">
                <a:latin typeface="Gabriola" panose="04040605051002020D02" pitchFamily="82" charset="0"/>
              </a:rPr>
              <a:t>Firmness</a:t>
            </a:r>
          </a:p>
          <a:p>
            <a:endParaRPr lang="en-US" dirty="0"/>
          </a:p>
          <a:p>
            <a:r>
              <a:rPr lang="en-US" sz="3600" dirty="0">
                <a:latin typeface="Gabriola" panose="04040605051002020D02" pitchFamily="82" charset="0"/>
              </a:rPr>
              <a:t>Meat should appear firm rather than soft.  When handling the retail package, it should be firm, but not tough.  It should give under pressure, but not actually be soft.</a:t>
            </a:r>
          </a:p>
        </p:txBody>
      </p:sp>
    </p:spTree>
    <p:extLst>
      <p:ext uri="{BB962C8B-B14F-4D97-AF65-F5344CB8AC3E}">
        <p14:creationId xmlns:p14="http://schemas.microsoft.com/office/powerpoint/2010/main" val="949277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362" y="206890"/>
            <a:ext cx="11971637" cy="6329834"/>
          </a:xfrm>
        </p:spPr>
        <p:txBody>
          <a:bodyPr>
            <a:normAutofit/>
          </a:bodyPr>
          <a:lstStyle/>
          <a:p>
            <a:r>
              <a:rPr lang="en-US" sz="4800" dirty="0">
                <a:latin typeface="Gabriola" panose="04040605051002020D02" pitchFamily="82" charset="0"/>
              </a:rPr>
              <a:t>Juiciness</a:t>
            </a:r>
            <a:endParaRPr lang="en-US" sz="3600" dirty="0">
              <a:latin typeface="Gabriola" panose="04040605051002020D02" pitchFamily="82" charset="0"/>
            </a:endParaRPr>
          </a:p>
          <a:p>
            <a:endParaRPr lang="en-US" sz="3600" dirty="0">
              <a:latin typeface="Gabriola" panose="04040605051002020D02" pitchFamily="82" charset="0"/>
            </a:endParaRPr>
          </a:p>
          <a:p>
            <a:r>
              <a:rPr lang="en-US" sz="4400" dirty="0">
                <a:latin typeface="Gabriola" panose="04040605051002020D02" pitchFamily="82" charset="0"/>
              </a:rPr>
              <a:t>Juiciness depends on the amount of water retained in a cooked meat product. Juiciness increases </a:t>
            </a:r>
            <a:r>
              <a:rPr lang="en-US" sz="4400" dirty="0" err="1">
                <a:latin typeface="Gabriola" panose="04040605051002020D02" pitchFamily="82" charset="0"/>
              </a:rPr>
              <a:t>flavour</a:t>
            </a:r>
            <a:r>
              <a:rPr lang="en-US" sz="4400" dirty="0">
                <a:latin typeface="Gabriola" panose="04040605051002020D02" pitchFamily="82" charset="0"/>
              </a:rPr>
              <a:t>, helps soften meat - making it easier to chew, and stimulates saliva production in the mouth. Water retention and lipid content determine juiciness. Marbling and fat around edges helps hold in water. Water losses are from evaporation and drip losses. Meat aging can increase water retention and therefore increases juiciness</a:t>
            </a:r>
            <a:r>
              <a:rPr lang="en-US" sz="3600" dirty="0"/>
              <a:t>.</a:t>
            </a:r>
          </a:p>
        </p:txBody>
      </p:sp>
    </p:spTree>
    <p:extLst>
      <p:ext uri="{BB962C8B-B14F-4D97-AF65-F5344CB8AC3E}">
        <p14:creationId xmlns:p14="http://schemas.microsoft.com/office/powerpoint/2010/main" val="1025434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216" y="219246"/>
            <a:ext cx="10515600" cy="6997099"/>
          </a:xfrm>
        </p:spPr>
        <p:txBody>
          <a:bodyPr/>
          <a:lstStyle/>
          <a:p>
            <a:r>
              <a:rPr lang="en-US" sz="4000" dirty="0">
                <a:latin typeface="Gabriola" panose="04040605051002020D02" pitchFamily="82" charset="0"/>
              </a:rPr>
              <a:t>Tenderness</a:t>
            </a:r>
            <a:endParaRPr lang="en-US" dirty="0">
              <a:latin typeface="Gabriola" panose="04040605051002020D02" pitchFamily="82" charset="0"/>
            </a:endParaRPr>
          </a:p>
          <a:p>
            <a:endParaRPr lang="en-US" dirty="0">
              <a:latin typeface="Gabriola" panose="04040605051002020D02" pitchFamily="82" charset="0"/>
            </a:endParaRPr>
          </a:p>
          <a:p>
            <a:r>
              <a:rPr lang="en-US" sz="3600" dirty="0">
                <a:latin typeface="Gabriola" panose="04040605051002020D02" pitchFamily="82" charset="0"/>
              </a:rPr>
              <a:t>Has been linked to several factors, such as the animal's age, sex or the muscle location.  One important way to tenderize meat is by aging. Carcasses are aged by holding them at refrigeration temperatures for extended periods of time after slaughter and initial chilling.</a:t>
            </a:r>
          </a:p>
          <a:p>
            <a:r>
              <a:rPr lang="en-US" sz="3600" dirty="0">
                <a:latin typeface="Gabriola" panose="04040605051002020D02" pitchFamily="82" charset="0"/>
              </a:rPr>
              <a:t> </a:t>
            </a:r>
          </a:p>
        </p:txBody>
      </p:sp>
    </p:spTree>
    <p:extLst>
      <p:ext uri="{BB962C8B-B14F-4D97-AF65-F5344CB8AC3E}">
        <p14:creationId xmlns:p14="http://schemas.microsoft.com/office/powerpoint/2010/main" val="1480032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350" y="222422"/>
            <a:ext cx="11837773" cy="6363729"/>
          </a:xfrm>
        </p:spPr>
        <p:txBody>
          <a:bodyPr>
            <a:normAutofit/>
          </a:bodyPr>
          <a:lstStyle/>
          <a:p>
            <a:r>
              <a:rPr lang="en-US" sz="4800" dirty="0" err="1">
                <a:latin typeface="Gabriola" panose="04040605051002020D02" pitchFamily="82" charset="0"/>
              </a:rPr>
              <a:t>Flavour</a:t>
            </a:r>
            <a:endParaRPr lang="en-US" sz="4800" dirty="0">
              <a:latin typeface="Gabriola" panose="04040605051002020D02" pitchFamily="82" charset="0"/>
            </a:endParaRPr>
          </a:p>
          <a:p>
            <a:endParaRPr lang="en-US" sz="3600" dirty="0">
              <a:latin typeface="Gabriola" panose="04040605051002020D02" pitchFamily="82" charset="0"/>
            </a:endParaRPr>
          </a:p>
          <a:p>
            <a:r>
              <a:rPr lang="en-US" sz="4400" dirty="0" err="1">
                <a:latin typeface="Gabriola" panose="04040605051002020D02" pitchFamily="82" charset="0"/>
              </a:rPr>
              <a:t>Flavour</a:t>
            </a:r>
            <a:r>
              <a:rPr lang="en-US" sz="4400" dirty="0">
                <a:latin typeface="Gabriola" panose="04040605051002020D02" pitchFamily="82" charset="0"/>
              </a:rPr>
              <a:t> and aroma are intertwined to create the sensation the consumer has during eating.  These perceptions rely on the smell through the nose and on the sensations of salty, sweet, sour and bitter on the tongue. Meat </a:t>
            </a:r>
            <a:r>
              <a:rPr lang="en-US" sz="4400" dirty="0" err="1">
                <a:latin typeface="Gabriola" panose="04040605051002020D02" pitchFamily="82" charset="0"/>
              </a:rPr>
              <a:t>flavour</a:t>
            </a:r>
            <a:r>
              <a:rPr lang="en-US" sz="4400" dirty="0">
                <a:latin typeface="Gabriola" panose="04040605051002020D02" pitchFamily="82" charset="0"/>
              </a:rPr>
              <a:t> is affected by type of species, diet, cooking method and method of preservation (e.g. smoked or cured).</a:t>
            </a:r>
          </a:p>
        </p:txBody>
      </p:sp>
    </p:spTree>
    <p:extLst>
      <p:ext uri="{BB962C8B-B14F-4D97-AF65-F5344CB8AC3E}">
        <p14:creationId xmlns:p14="http://schemas.microsoft.com/office/powerpoint/2010/main" val="4114023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130" y="368135"/>
            <a:ext cx="11887200" cy="6258296"/>
          </a:xfrm>
        </p:spPr>
        <p:txBody>
          <a:bodyPr>
            <a:normAutofit/>
          </a:bodyPr>
          <a:lstStyle/>
          <a:p>
            <a:r>
              <a:rPr lang="en-US" dirty="0">
                <a:latin typeface="Gabriola" panose="04040605051002020D02" pitchFamily="82" charset="0"/>
              </a:rPr>
              <a:t>(5) Difficult parturition.</a:t>
            </a:r>
          </a:p>
          <a:p>
            <a:r>
              <a:rPr lang="en-US" dirty="0">
                <a:latin typeface="Gabriola" panose="04040605051002020D02" pitchFamily="82" charset="0"/>
              </a:rPr>
              <a:t>(6) Partial asphyxiation – occurring often in pigs during transit.</a:t>
            </a:r>
          </a:p>
          <a:p>
            <a:r>
              <a:rPr lang="en-US" dirty="0">
                <a:latin typeface="Gabriola" panose="04040605051002020D02" pitchFamily="82" charset="0"/>
              </a:rPr>
              <a:t>(7) Heat stroke – this also occurs in pigs during transit in hot weather.</a:t>
            </a:r>
          </a:p>
          <a:p>
            <a:r>
              <a:rPr lang="en-US" dirty="0">
                <a:latin typeface="Gabriola" panose="04040605051002020D02" pitchFamily="82" charset="0"/>
              </a:rPr>
              <a:t>It is important to bear in mind the possibility of anthrax in emergency slaughter.</a:t>
            </a:r>
          </a:p>
          <a:p>
            <a:r>
              <a:rPr lang="en-US" dirty="0">
                <a:latin typeface="Gabriola" panose="04040605051002020D02" pitchFamily="82" charset="0"/>
              </a:rPr>
              <a:t>The carcass and offal in any case of emergency slaughter should receive a very </a:t>
            </a:r>
            <a:r>
              <a:rPr lang="en-US" dirty="0" smtClean="0">
                <a:latin typeface="Gabriola" panose="04040605051002020D02" pitchFamily="82" charset="0"/>
              </a:rPr>
              <a:t>thorough inspection</a:t>
            </a:r>
            <a:r>
              <a:rPr lang="en-US" dirty="0">
                <a:latin typeface="Gabriola" panose="04040605051002020D02" pitchFamily="82" charset="0"/>
              </a:rPr>
              <a:t>, and if there is any doubt, samples should be submitted for </a:t>
            </a:r>
            <a:r>
              <a:rPr lang="en-US" dirty="0" smtClean="0">
                <a:latin typeface="Gabriola" panose="04040605051002020D02" pitchFamily="82" charset="0"/>
              </a:rPr>
              <a:t>bacteriological examination</a:t>
            </a:r>
            <a:r>
              <a:rPr lang="en-US" dirty="0">
                <a:latin typeface="Gabriola" panose="04040605051002020D02" pitchFamily="82" charset="0"/>
              </a:rPr>
              <a:t>.</a:t>
            </a:r>
          </a:p>
          <a:p>
            <a:endParaRPr lang="en-US" dirty="0">
              <a:latin typeface="Gabriola" panose="04040605051002020D02" pitchFamily="82" charset="0"/>
            </a:endParaRPr>
          </a:p>
        </p:txBody>
      </p:sp>
    </p:spTree>
    <p:extLst>
      <p:ext uri="{BB962C8B-B14F-4D97-AF65-F5344CB8AC3E}">
        <p14:creationId xmlns:p14="http://schemas.microsoft.com/office/powerpoint/2010/main" val="519053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96883" y="353084"/>
            <a:ext cx="11792198" cy="6504916"/>
          </a:xfrm>
        </p:spPr>
        <p:txBody>
          <a:bodyPr>
            <a:normAutofit/>
          </a:bodyPr>
          <a:lstStyle/>
          <a:p>
            <a:pPr marL="0" indent="0">
              <a:buNone/>
            </a:pPr>
            <a:r>
              <a:rPr lang="en-US" sz="4000" b="1" dirty="0">
                <a:latin typeface="Gabriola" panose="04040605051002020D02" pitchFamily="82" charset="0"/>
              </a:rPr>
              <a:t>Electrical stimulation of </a:t>
            </a:r>
            <a:r>
              <a:rPr lang="en-US" sz="4000" b="1" dirty="0" smtClean="0">
                <a:latin typeface="Gabriola" panose="04040605051002020D02" pitchFamily="82" charset="0"/>
              </a:rPr>
              <a:t>carcasses</a:t>
            </a:r>
          </a:p>
          <a:p>
            <a:pPr marL="0" indent="0">
              <a:buNone/>
            </a:pPr>
            <a:endParaRPr lang="en-US" sz="4000" b="1" dirty="0">
              <a:latin typeface="Gabriola" panose="04040605051002020D02" pitchFamily="82" charset="0"/>
            </a:endParaRPr>
          </a:p>
          <a:p>
            <a:r>
              <a:rPr lang="en-US" sz="3600" dirty="0">
                <a:latin typeface="Gabriola" panose="04040605051002020D02" pitchFamily="82" charset="0"/>
              </a:rPr>
              <a:t>Benefits claimed for this process are as follows:</a:t>
            </a:r>
          </a:p>
          <a:p>
            <a:r>
              <a:rPr lang="en-US" sz="3600" dirty="0">
                <a:latin typeface="Gabriola" panose="04040605051002020D02" pitchFamily="82" charset="0"/>
              </a:rPr>
              <a:t>(1) Tenderness is increased by up to 30%.</a:t>
            </a:r>
          </a:p>
          <a:p>
            <a:r>
              <a:rPr lang="en-US" sz="3600" dirty="0">
                <a:latin typeface="Gabriola" panose="04040605051002020D02" pitchFamily="82" charset="0"/>
              </a:rPr>
              <a:t>(2) </a:t>
            </a:r>
            <a:r>
              <a:rPr lang="en-US" sz="3600" dirty="0" err="1">
                <a:latin typeface="Gabriola" panose="04040605051002020D02" pitchFamily="82" charset="0"/>
              </a:rPr>
              <a:t>Flavour</a:t>
            </a:r>
            <a:r>
              <a:rPr lang="en-US" sz="3600" dirty="0">
                <a:latin typeface="Gabriola" panose="04040605051002020D02" pitchFamily="82" charset="0"/>
              </a:rPr>
              <a:t> is increased by up to 10%.</a:t>
            </a:r>
          </a:p>
          <a:p>
            <a:r>
              <a:rPr lang="en-US" sz="3600" dirty="0">
                <a:latin typeface="Gabriola" panose="04040605051002020D02" pitchFamily="82" charset="0"/>
              </a:rPr>
              <a:t>(3) </a:t>
            </a:r>
            <a:r>
              <a:rPr lang="en-US" sz="3600" dirty="0" err="1">
                <a:latin typeface="Gabriola" panose="04040605051002020D02" pitchFamily="82" charset="0"/>
              </a:rPr>
              <a:t>Colour</a:t>
            </a:r>
            <a:r>
              <a:rPr lang="en-US" sz="3600" dirty="0">
                <a:latin typeface="Gabriola" panose="04040605051002020D02" pitchFamily="82" charset="0"/>
              </a:rPr>
              <a:t> of the meat is better by 10%.</a:t>
            </a:r>
          </a:p>
          <a:p>
            <a:r>
              <a:rPr lang="en-US" sz="3600" dirty="0">
                <a:latin typeface="Gabriola" panose="04040605051002020D02" pitchFamily="82" charset="0"/>
              </a:rPr>
              <a:t>(4) It enables hot boning immediately after slaughter.</a:t>
            </a:r>
          </a:p>
          <a:p>
            <a:r>
              <a:rPr lang="en-US" sz="3600" dirty="0">
                <a:latin typeface="Gabriola" panose="04040605051002020D02" pitchFamily="82" charset="0"/>
              </a:rPr>
              <a:t>(5) The meat keeps longer and is said to have a shorter cooking time</a:t>
            </a:r>
            <a:r>
              <a:rPr lang="en-US" sz="3600" dirty="0" smtClean="0">
                <a:latin typeface="Gabriola" panose="04040605051002020D02" pitchFamily="82" charset="0"/>
              </a:rPr>
              <a:t>.</a:t>
            </a:r>
          </a:p>
        </p:txBody>
      </p:sp>
    </p:spTree>
    <p:extLst>
      <p:ext uri="{BB962C8B-B14F-4D97-AF65-F5344CB8AC3E}">
        <p14:creationId xmlns:p14="http://schemas.microsoft.com/office/powerpoint/2010/main" val="4039021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6"/>
            <a:ext cx="10515600" cy="6626431"/>
          </a:xfrm>
        </p:spPr>
        <p:txBody>
          <a:bodyPr>
            <a:normAutofit/>
          </a:bodyPr>
          <a:lstStyle/>
          <a:p>
            <a:pPr algn="just"/>
            <a:r>
              <a:rPr lang="en-US" dirty="0">
                <a:latin typeface="Gabriola" panose="04040605051002020D02" pitchFamily="82" charset="0"/>
              </a:rPr>
              <a:t>(6) It helps in the bleeding process.</a:t>
            </a:r>
          </a:p>
          <a:p>
            <a:pPr algn="just"/>
            <a:r>
              <a:rPr lang="en-US" dirty="0">
                <a:latin typeface="Gabriola" panose="04040605051002020D02" pitchFamily="82" charset="0"/>
              </a:rPr>
              <a:t>(7) It prevents cold shortening in lambs.</a:t>
            </a:r>
          </a:p>
          <a:p>
            <a:pPr algn="just"/>
            <a:r>
              <a:rPr lang="en-US" dirty="0">
                <a:latin typeface="Gabriola" panose="04040605051002020D02" pitchFamily="82" charset="0"/>
              </a:rPr>
              <a:t>There are various methods of carrying out the process, but probably the best </a:t>
            </a:r>
            <a:r>
              <a:rPr lang="en-US" dirty="0" smtClean="0">
                <a:latin typeface="Gabriola" panose="04040605051002020D02" pitchFamily="82" charset="0"/>
              </a:rPr>
              <a:t>and  safest </a:t>
            </a:r>
            <a:r>
              <a:rPr lang="en-US" dirty="0">
                <a:latin typeface="Gabriola" panose="04040605051002020D02" pitchFamily="82" charset="0"/>
              </a:rPr>
              <a:t>is the one using a low-voltage stimulation unit, which is earthed through the </a:t>
            </a:r>
            <a:r>
              <a:rPr lang="en-US" dirty="0" smtClean="0">
                <a:latin typeface="Gabriola" panose="04040605051002020D02" pitchFamily="82" charset="0"/>
              </a:rPr>
              <a:t>overhead rail </a:t>
            </a:r>
            <a:r>
              <a:rPr lang="en-US" dirty="0">
                <a:latin typeface="Gabriola" panose="04040605051002020D02" pitchFamily="82" charset="0"/>
              </a:rPr>
              <a:t>and its own earth.</a:t>
            </a:r>
          </a:p>
          <a:p>
            <a:pPr algn="just"/>
            <a:r>
              <a:rPr lang="en-US" dirty="0">
                <a:latin typeface="Gabriola" panose="04040605051002020D02" pitchFamily="82" charset="0"/>
              </a:rPr>
              <a:t>Immediately after sticking, a skull probe is inserted into the skull through the </a:t>
            </a:r>
            <a:r>
              <a:rPr lang="en-US" dirty="0" smtClean="0">
                <a:latin typeface="Gabriola" panose="04040605051002020D02" pitchFamily="82" charset="0"/>
              </a:rPr>
              <a:t>hole made </a:t>
            </a:r>
            <a:r>
              <a:rPr lang="en-US" dirty="0">
                <a:latin typeface="Gabriola" panose="04040605051002020D02" pitchFamily="82" charset="0"/>
              </a:rPr>
              <a:t>by the captive bolt. A charge of </a:t>
            </a:r>
            <a:r>
              <a:rPr lang="en-US" dirty="0">
                <a:latin typeface="Franklin Gothic Book" panose="020B0503020102020204" pitchFamily="34" charset="0"/>
              </a:rPr>
              <a:t>90</a:t>
            </a:r>
            <a:r>
              <a:rPr lang="en-US" dirty="0">
                <a:latin typeface="Gabriola" panose="04040605051002020D02" pitchFamily="82" charset="0"/>
              </a:rPr>
              <a:t> volts is applied for about 30 seconds. In </a:t>
            </a:r>
            <a:r>
              <a:rPr lang="en-US" dirty="0" smtClean="0">
                <a:latin typeface="Gabriola" panose="04040605051002020D02" pitchFamily="82" charset="0"/>
              </a:rPr>
              <a:t>cattle the </a:t>
            </a:r>
            <a:r>
              <a:rPr lang="en-US" dirty="0">
                <a:latin typeface="Gabriola" panose="04040605051002020D02" pitchFamily="82" charset="0"/>
              </a:rPr>
              <a:t>probe passes through the medulla and into the spinal cord</a:t>
            </a:r>
            <a:r>
              <a:rPr lang="en-US" dirty="0" smtClean="0">
                <a:latin typeface="Gabriola" panose="04040605051002020D02" pitchFamily="82" charset="0"/>
              </a:rPr>
              <a:t>.</a:t>
            </a:r>
            <a:endParaRPr lang="en-US" dirty="0">
              <a:latin typeface="Gabriola" panose="04040605051002020D02" pitchFamily="82" charset="0"/>
            </a:endParaRPr>
          </a:p>
        </p:txBody>
      </p:sp>
    </p:spTree>
    <p:extLst>
      <p:ext uri="{BB962C8B-B14F-4D97-AF65-F5344CB8AC3E}">
        <p14:creationId xmlns:p14="http://schemas.microsoft.com/office/powerpoint/2010/main" val="3520896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572" y="206890"/>
            <a:ext cx="11691551" cy="6255694"/>
          </a:xfrm>
        </p:spPr>
        <p:txBody>
          <a:bodyPr>
            <a:normAutofit/>
          </a:bodyPr>
          <a:lstStyle/>
          <a:p>
            <a:pPr marL="0" indent="0">
              <a:buNone/>
            </a:pPr>
            <a:r>
              <a:rPr lang="en-US" sz="4000" b="1" dirty="0">
                <a:latin typeface="Gabriola" panose="04040605051002020D02" pitchFamily="82" charset="0"/>
              </a:rPr>
              <a:t>Hot deboning of carcasses</a:t>
            </a:r>
          </a:p>
          <a:p>
            <a:r>
              <a:rPr lang="en-US" sz="3600" dirty="0">
                <a:latin typeface="Gabriola" panose="04040605051002020D02" pitchFamily="82" charset="0"/>
              </a:rPr>
              <a:t>A very high degree of hygiene is required in this fairly recent innovation. </a:t>
            </a:r>
            <a:endParaRPr lang="ar-IQ" sz="3600" dirty="0" smtClean="0">
              <a:latin typeface="Gabriola" panose="04040605051002020D02" pitchFamily="82" charset="0"/>
            </a:endParaRPr>
          </a:p>
          <a:p>
            <a:r>
              <a:rPr lang="en-US" sz="3600" dirty="0" smtClean="0">
                <a:latin typeface="Gabriola" panose="04040605051002020D02" pitchFamily="82" charset="0"/>
              </a:rPr>
              <a:t>Instead of</a:t>
            </a:r>
            <a:r>
              <a:rPr lang="ar-IQ" sz="3600" dirty="0" smtClean="0">
                <a:latin typeface="Gabriola" panose="04040605051002020D02" pitchFamily="82" charset="0"/>
              </a:rPr>
              <a:t> </a:t>
            </a:r>
            <a:r>
              <a:rPr lang="en-US" sz="3600" dirty="0" smtClean="0">
                <a:latin typeface="Gabriola" panose="04040605051002020D02" pitchFamily="82" charset="0"/>
              </a:rPr>
              <a:t>removing </a:t>
            </a:r>
            <a:r>
              <a:rPr lang="en-US" sz="3600" dirty="0">
                <a:latin typeface="Gabriola" panose="04040605051002020D02" pitchFamily="82" charset="0"/>
              </a:rPr>
              <a:t>the meat from cold joints the meat is removed from the warm carcass. </a:t>
            </a:r>
            <a:endParaRPr lang="ar-IQ" sz="3600" dirty="0" smtClean="0">
              <a:latin typeface="Gabriola" panose="04040605051002020D02" pitchFamily="82" charset="0"/>
            </a:endParaRPr>
          </a:p>
          <a:p>
            <a:r>
              <a:rPr lang="en-US" sz="3600" dirty="0" smtClean="0">
                <a:latin typeface="Gabriola" panose="04040605051002020D02" pitchFamily="82" charset="0"/>
              </a:rPr>
              <a:t>The</a:t>
            </a:r>
            <a:r>
              <a:rPr lang="ar-IQ" sz="3600" dirty="0" smtClean="0">
                <a:latin typeface="Gabriola" panose="04040605051002020D02" pitchFamily="82" charset="0"/>
              </a:rPr>
              <a:t> </a:t>
            </a:r>
            <a:r>
              <a:rPr lang="en-US" sz="3600" dirty="0" smtClean="0">
                <a:latin typeface="Gabriola" panose="04040605051002020D02" pitchFamily="82" charset="0"/>
              </a:rPr>
              <a:t>muscles </a:t>
            </a:r>
            <a:r>
              <a:rPr lang="en-US" sz="3600" dirty="0">
                <a:latin typeface="Gabriola" panose="04040605051002020D02" pitchFamily="82" charset="0"/>
              </a:rPr>
              <a:t>are seamed out to a great extent so that there is less drip loss and there is </a:t>
            </a:r>
            <a:r>
              <a:rPr lang="en-US" sz="3600" dirty="0" smtClean="0">
                <a:latin typeface="Gabriola" panose="04040605051002020D02" pitchFamily="82" charset="0"/>
              </a:rPr>
              <a:t>a</a:t>
            </a:r>
            <a:r>
              <a:rPr lang="ar-IQ" sz="3600" dirty="0" smtClean="0">
                <a:latin typeface="Gabriola" panose="04040605051002020D02" pitchFamily="82" charset="0"/>
              </a:rPr>
              <a:t> </a:t>
            </a:r>
            <a:r>
              <a:rPr lang="en-US" sz="3600" dirty="0" smtClean="0">
                <a:latin typeface="Gabriola" panose="04040605051002020D02" pitchFamily="82" charset="0"/>
              </a:rPr>
              <a:t>better color </a:t>
            </a:r>
            <a:r>
              <a:rPr lang="en-US" sz="3600" dirty="0">
                <a:latin typeface="Gabriola" panose="04040605051002020D02" pitchFamily="82" charset="0"/>
              </a:rPr>
              <a:t>and shape to the final product. A side of beef can be deboned by one </a:t>
            </a:r>
            <a:r>
              <a:rPr lang="en-US" sz="3600" dirty="0" smtClean="0">
                <a:latin typeface="Gabriola" panose="04040605051002020D02" pitchFamily="82" charset="0"/>
              </a:rPr>
              <a:t>operative</a:t>
            </a:r>
            <a:r>
              <a:rPr lang="ar-IQ" sz="3600" dirty="0" smtClean="0">
                <a:latin typeface="Gabriola" panose="04040605051002020D02" pitchFamily="82" charset="0"/>
              </a:rPr>
              <a:t> </a:t>
            </a:r>
            <a:r>
              <a:rPr lang="en-US" sz="3600" dirty="0" smtClean="0">
                <a:latin typeface="Gabriola" panose="04040605051002020D02" pitchFamily="82" charset="0"/>
              </a:rPr>
              <a:t>in </a:t>
            </a:r>
            <a:r>
              <a:rPr lang="en-US" sz="3600" dirty="0">
                <a:latin typeface="Gabriola" panose="04040605051002020D02" pitchFamily="82" charset="0"/>
              </a:rPr>
              <a:t>less than 1 hour.</a:t>
            </a:r>
          </a:p>
        </p:txBody>
      </p:sp>
    </p:spTree>
    <p:extLst>
      <p:ext uri="{BB962C8B-B14F-4D97-AF65-F5344CB8AC3E}">
        <p14:creationId xmlns:p14="http://schemas.microsoft.com/office/powerpoint/2010/main" val="766024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2422" y="135924"/>
            <a:ext cx="11788346" cy="6623222"/>
          </a:xfrm>
        </p:spPr>
        <p:txBody>
          <a:bodyPr>
            <a:normAutofit/>
          </a:bodyPr>
          <a:lstStyle/>
          <a:p>
            <a:pPr algn="just"/>
            <a:r>
              <a:rPr lang="en-US" sz="5700" dirty="0" smtClean="0">
                <a:latin typeface="Gabriola" panose="04040605051002020D02" pitchFamily="82" charset="0"/>
              </a:rPr>
              <a:t>Muscular </a:t>
            </a:r>
            <a:r>
              <a:rPr lang="en-US" sz="5700" dirty="0">
                <a:latin typeface="Gabriola" panose="04040605051002020D02" pitchFamily="82" charset="0"/>
              </a:rPr>
              <a:t>System</a:t>
            </a:r>
            <a:endParaRPr lang="ar-IQ" sz="5700" dirty="0" smtClean="0">
              <a:latin typeface="Gabriola" panose="04040605051002020D02" pitchFamily="82" charset="0"/>
            </a:endParaRPr>
          </a:p>
          <a:p>
            <a:pPr algn="just"/>
            <a:endParaRPr lang="ar-IQ" dirty="0">
              <a:latin typeface="Gabriola" panose="04040605051002020D02" pitchFamily="82" charset="0"/>
            </a:endParaRPr>
          </a:p>
          <a:p>
            <a:pPr algn="just"/>
            <a:r>
              <a:rPr lang="en-US" sz="4600" dirty="0" smtClean="0">
                <a:latin typeface="Gabriola" panose="04040605051002020D02" pitchFamily="82" charset="0"/>
              </a:rPr>
              <a:t>The </a:t>
            </a:r>
            <a:r>
              <a:rPr lang="en-US" sz="4600" dirty="0">
                <a:latin typeface="Gabriola" panose="04040605051002020D02" pitchFamily="82" charset="0"/>
              </a:rPr>
              <a:t>movements of animals are brought about by the contraction of muscles. </a:t>
            </a:r>
            <a:r>
              <a:rPr lang="ar-IQ" sz="4600" dirty="0" smtClean="0">
                <a:latin typeface="Gabriola" panose="04040605051002020D02" pitchFamily="82" charset="0"/>
              </a:rPr>
              <a:t> </a:t>
            </a:r>
          </a:p>
          <a:p>
            <a:pPr algn="just"/>
            <a:r>
              <a:rPr lang="en-US" sz="4600" dirty="0" smtClean="0">
                <a:latin typeface="Gabriola" panose="04040605051002020D02" pitchFamily="82" charset="0"/>
              </a:rPr>
              <a:t>The</a:t>
            </a:r>
            <a:r>
              <a:rPr lang="ar-IQ" sz="4600" dirty="0" smtClean="0">
                <a:latin typeface="Gabriola" panose="04040605051002020D02" pitchFamily="82" charset="0"/>
              </a:rPr>
              <a:t> </a:t>
            </a:r>
            <a:r>
              <a:rPr lang="en-US" sz="4600" dirty="0" smtClean="0">
                <a:latin typeface="Gabriola" panose="04040605051002020D02" pitchFamily="82" charset="0"/>
              </a:rPr>
              <a:t>muscles </a:t>
            </a:r>
            <a:r>
              <a:rPr lang="en-US" sz="4600" dirty="0">
                <a:latin typeface="Gabriola" panose="04040605051002020D02" pitchFamily="82" charset="0"/>
              </a:rPr>
              <a:t>contract or shorten in response to impulses conveyed to them by nerves.</a:t>
            </a:r>
          </a:p>
          <a:p>
            <a:pPr algn="just"/>
            <a:r>
              <a:rPr lang="en-US" sz="4600" dirty="0">
                <a:latin typeface="Gabriola" panose="04040605051002020D02" pitchFamily="82" charset="0"/>
              </a:rPr>
              <a:t>Muscles only stretch beyond the normal in abnormal situations resulting in strains </a:t>
            </a:r>
            <a:r>
              <a:rPr lang="en-US" sz="4600" dirty="0" smtClean="0">
                <a:latin typeface="Gabriola" panose="04040605051002020D02" pitchFamily="82" charset="0"/>
              </a:rPr>
              <a:t>or</a:t>
            </a:r>
            <a:r>
              <a:rPr lang="ar-IQ" sz="4600" dirty="0" smtClean="0">
                <a:latin typeface="Gabriola" panose="04040605051002020D02" pitchFamily="82" charset="0"/>
              </a:rPr>
              <a:t> </a:t>
            </a:r>
            <a:r>
              <a:rPr lang="en-US" sz="4600" dirty="0" smtClean="0">
                <a:latin typeface="Gabriola" panose="04040605051002020D02" pitchFamily="82" charset="0"/>
              </a:rPr>
              <a:t>torn </a:t>
            </a:r>
            <a:r>
              <a:rPr lang="en-US" sz="4600" dirty="0">
                <a:latin typeface="Gabriola" panose="04040605051002020D02" pitchFamily="82" charset="0"/>
              </a:rPr>
              <a:t>muscles. </a:t>
            </a:r>
          </a:p>
        </p:txBody>
      </p:sp>
    </p:spTree>
    <p:extLst>
      <p:ext uri="{BB962C8B-B14F-4D97-AF65-F5344CB8AC3E}">
        <p14:creationId xmlns:p14="http://schemas.microsoft.com/office/powerpoint/2010/main" val="4038846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056" y="174955"/>
            <a:ext cx="12006943" cy="6273346"/>
          </a:xfrm>
        </p:spPr>
        <p:txBody>
          <a:bodyPr>
            <a:normAutofit/>
          </a:bodyPr>
          <a:lstStyle/>
          <a:p>
            <a:r>
              <a:rPr lang="en-US" sz="3200" dirty="0">
                <a:latin typeface="Gabriola" panose="04040605051002020D02" pitchFamily="82" charset="0"/>
              </a:rPr>
              <a:t>Muscle tissue is composed of small elongated cells or muscle </a:t>
            </a:r>
            <a:r>
              <a:rPr lang="en-US" sz="3200" dirty="0" err="1">
                <a:latin typeface="Gabriola" panose="04040605051002020D02" pitchFamily="82" charset="0"/>
              </a:rPr>
              <a:t>fibres</a:t>
            </a:r>
            <a:r>
              <a:rPr lang="en-US" sz="3200" dirty="0">
                <a:latin typeface="Gabriola" panose="04040605051002020D02" pitchFamily="82" charset="0"/>
              </a:rPr>
              <a:t>. These are bound</a:t>
            </a:r>
          </a:p>
          <a:p>
            <a:r>
              <a:rPr lang="en-US" sz="3200" dirty="0">
                <a:latin typeface="Gabriola" panose="04040605051002020D02" pitchFamily="82" charset="0"/>
              </a:rPr>
              <a:t>in bundles by connective tissue. The </a:t>
            </a:r>
            <a:r>
              <a:rPr lang="en-US" sz="3200" dirty="0" err="1">
                <a:latin typeface="Gabriola" panose="04040605051002020D02" pitchFamily="82" charset="0"/>
              </a:rPr>
              <a:t>fibres</a:t>
            </a:r>
            <a:r>
              <a:rPr lang="en-US" sz="3200" dirty="0">
                <a:latin typeface="Gabriola" panose="04040605051002020D02" pitchFamily="82" charset="0"/>
              </a:rPr>
              <a:t> vary in size but average 2.5cm </a:t>
            </a:r>
            <a:r>
              <a:rPr lang="en-US" sz="3200" dirty="0" smtClean="0">
                <a:latin typeface="Gabriola" panose="04040605051002020D02" pitchFamily="82" charset="0"/>
              </a:rPr>
              <a:t>* </a:t>
            </a:r>
            <a:r>
              <a:rPr lang="en-US" sz="3200" dirty="0">
                <a:latin typeface="Gabriola" panose="04040605051002020D02" pitchFamily="82" charset="0"/>
              </a:rPr>
              <a:t>0.05mm.</a:t>
            </a:r>
          </a:p>
          <a:p>
            <a:r>
              <a:rPr lang="en-US" sz="3200" dirty="0">
                <a:latin typeface="Gabriola" panose="04040605051002020D02" pitchFamily="82" charset="0"/>
              </a:rPr>
              <a:t>They are cylindrical in shape with rounded ends. Many become elongated into tendons,</a:t>
            </a:r>
          </a:p>
          <a:p>
            <a:r>
              <a:rPr lang="en-US" sz="3200" dirty="0">
                <a:latin typeface="Gabriola" panose="04040605051002020D02" pitchFamily="82" charset="0"/>
              </a:rPr>
              <a:t>which attach or insert into bones. The </a:t>
            </a:r>
            <a:r>
              <a:rPr lang="en-US" sz="3200" dirty="0" err="1">
                <a:latin typeface="Gabriola" panose="04040605051002020D02" pitchFamily="82" charset="0"/>
              </a:rPr>
              <a:t>fibres</a:t>
            </a:r>
            <a:r>
              <a:rPr lang="en-US" sz="3200" dirty="0">
                <a:latin typeface="Gabriola" panose="04040605051002020D02" pitchFamily="82" charset="0"/>
              </a:rPr>
              <a:t> consist of a sheath or sarcolemma enclosing</a:t>
            </a:r>
          </a:p>
          <a:p>
            <a:r>
              <a:rPr lang="en-US" sz="3200" dirty="0">
                <a:latin typeface="Gabriola" panose="04040605051002020D02" pitchFamily="82" charset="0"/>
              </a:rPr>
              <a:t>the contractile substance.</a:t>
            </a:r>
          </a:p>
        </p:txBody>
      </p:sp>
    </p:spTree>
    <p:extLst>
      <p:ext uri="{BB962C8B-B14F-4D97-AF65-F5344CB8AC3E}">
        <p14:creationId xmlns:p14="http://schemas.microsoft.com/office/powerpoint/2010/main" val="1948433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559" y="115577"/>
            <a:ext cx="11820896" cy="6487103"/>
          </a:xfrm>
        </p:spPr>
        <p:txBody>
          <a:bodyPr>
            <a:normAutofit/>
          </a:bodyPr>
          <a:lstStyle/>
          <a:p>
            <a:r>
              <a:rPr lang="en-US" sz="4000" dirty="0" smtClean="0">
                <a:latin typeface="Gabriola" panose="04040605051002020D02" pitchFamily="82" charset="0"/>
              </a:rPr>
              <a:t>Composition of Meat</a:t>
            </a:r>
          </a:p>
          <a:p>
            <a:endParaRPr lang="en-US" dirty="0" smtClean="0">
              <a:latin typeface="Gabriola" panose="04040605051002020D02" pitchFamily="82" charset="0"/>
            </a:endParaRPr>
          </a:p>
          <a:p>
            <a:pPr algn="just"/>
            <a:r>
              <a:rPr lang="en-US" sz="4400" dirty="0" smtClean="0">
                <a:latin typeface="Gabriola" panose="04040605051002020D02" pitchFamily="82" charset="0"/>
              </a:rPr>
              <a:t>Meat is defined by the Codex </a:t>
            </a:r>
            <a:r>
              <a:rPr lang="en-US" sz="4400" dirty="0" err="1" smtClean="0">
                <a:latin typeface="Gabriola" panose="04040605051002020D02" pitchFamily="82" charset="0"/>
              </a:rPr>
              <a:t>Alimentarius</a:t>
            </a:r>
            <a:r>
              <a:rPr lang="en-US" sz="4400" dirty="0" smtClean="0">
                <a:latin typeface="Gabriola" panose="04040605051002020D02" pitchFamily="82" charset="0"/>
              </a:rPr>
              <a:t> as “All parts of an animal that are intended for, or have been judged as safe and suitable for, human consumption”. Meat is composed of water, protein and amino acids, minerals, fats and fatty acids, vitamins and other bioactive components, and small quantities of carbohydrates</a:t>
            </a:r>
            <a:r>
              <a:rPr lang="en-US" dirty="0" smtClean="0">
                <a:latin typeface="Gabriola" panose="04040605051002020D02" pitchFamily="82" charset="0"/>
              </a:rPr>
              <a:t>.</a:t>
            </a:r>
          </a:p>
          <a:p>
            <a:pPr marL="0" indent="0" algn="just">
              <a:buNone/>
            </a:pPr>
            <a:endParaRPr lang="en-US" dirty="0" smtClean="0">
              <a:latin typeface="Gabriola" panose="04040605051002020D02" pitchFamily="82" charset="0"/>
            </a:endParaRPr>
          </a:p>
          <a:p>
            <a:pPr marL="0" indent="0">
              <a:buNone/>
            </a:pPr>
            <a:endParaRPr lang="en-US" dirty="0" smtClean="0"/>
          </a:p>
        </p:txBody>
      </p:sp>
    </p:spTree>
    <p:extLst>
      <p:ext uri="{BB962C8B-B14F-4D97-AF65-F5344CB8AC3E}">
        <p14:creationId xmlns:p14="http://schemas.microsoft.com/office/powerpoint/2010/main" val="3743698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421" y="222422"/>
            <a:ext cx="11652421" cy="5954541"/>
          </a:xfrm>
        </p:spPr>
        <p:txBody>
          <a:bodyPr>
            <a:normAutofit fontScale="55000" lnSpcReduction="20000"/>
          </a:bodyPr>
          <a:lstStyle/>
          <a:p>
            <a:endParaRPr lang="ar-IQ" dirty="0" smtClean="0"/>
          </a:p>
          <a:p>
            <a:r>
              <a:rPr lang="en-US" dirty="0"/>
              <a:t>Nutritional composition of meats </a:t>
            </a:r>
            <a:r>
              <a:rPr lang="en-US" dirty="0" smtClean="0"/>
              <a:t>per </a:t>
            </a:r>
            <a:r>
              <a:rPr lang="en-US" dirty="0"/>
              <a:t>100g**</a:t>
            </a:r>
          </a:p>
          <a:p>
            <a:endParaRPr lang="ar-IQ" dirty="0"/>
          </a:p>
          <a:p>
            <a:r>
              <a:rPr lang="en-US" dirty="0" smtClean="0"/>
              <a:t>Product	Water	Protein	Fat	Ash	kJ*</a:t>
            </a:r>
          </a:p>
          <a:p>
            <a:r>
              <a:rPr lang="en-US" dirty="0" smtClean="0"/>
              <a:t>Beef </a:t>
            </a:r>
          </a:p>
          <a:p>
            <a:r>
              <a:rPr lang="en-US" dirty="0" smtClean="0"/>
              <a:t>(lean)	75.0	22.3	1.8	1.2	485</a:t>
            </a:r>
          </a:p>
          <a:p>
            <a:r>
              <a:rPr lang="en-US" dirty="0" smtClean="0"/>
              <a:t>Beef </a:t>
            </a:r>
          </a:p>
          <a:p>
            <a:r>
              <a:rPr lang="en-US" dirty="0" smtClean="0"/>
              <a:t>carcass	54.7	16.5	28.0	0.8	1351</a:t>
            </a:r>
          </a:p>
          <a:p>
            <a:r>
              <a:rPr lang="en-US" dirty="0" smtClean="0"/>
              <a:t>Pork </a:t>
            </a:r>
          </a:p>
          <a:p>
            <a:r>
              <a:rPr lang="en-US" dirty="0" smtClean="0"/>
              <a:t>(lean)	75.1	22.8	1.2	1.0	469</a:t>
            </a:r>
          </a:p>
          <a:p>
            <a:r>
              <a:rPr lang="en-US" dirty="0" smtClean="0"/>
              <a:t>Pork </a:t>
            </a:r>
          </a:p>
          <a:p>
            <a:r>
              <a:rPr lang="en-US" dirty="0" smtClean="0"/>
              <a:t>carcass	41.1	11.2	47.0	0.6	1975</a:t>
            </a:r>
          </a:p>
          <a:p>
            <a:r>
              <a:rPr lang="en-US" dirty="0" smtClean="0"/>
              <a:t>Veal </a:t>
            </a:r>
          </a:p>
          <a:p>
            <a:r>
              <a:rPr lang="en-US" dirty="0" smtClean="0"/>
              <a:t>(lean)	76.4	21.3	0.8	1.2	410</a:t>
            </a:r>
          </a:p>
          <a:p>
            <a:r>
              <a:rPr lang="en-US" dirty="0" smtClean="0"/>
              <a:t>Chicken	75.0	22.8	0.9	1.2	439</a:t>
            </a:r>
          </a:p>
          <a:p>
            <a:r>
              <a:rPr lang="en-US" dirty="0" smtClean="0"/>
              <a:t>Venison </a:t>
            </a:r>
          </a:p>
          <a:p>
            <a:r>
              <a:rPr lang="en-US" dirty="0" smtClean="0"/>
              <a:t>(deer)	75.7	21.4	1.3	1.2	431</a:t>
            </a:r>
          </a:p>
          <a:p>
            <a:r>
              <a:rPr lang="en-US" dirty="0" smtClean="0"/>
              <a:t>Beef fat </a:t>
            </a:r>
          </a:p>
          <a:p>
            <a:r>
              <a:rPr lang="en-US" dirty="0" smtClean="0"/>
              <a:t>(subcutaneous)4.0	1.5	94.0	0.1	3573</a:t>
            </a:r>
          </a:p>
          <a:p>
            <a:r>
              <a:rPr lang="en-US" sz="2000" dirty="0" smtClean="0"/>
              <a:t>Pork fat </a:t>
            </a:r>
            <a:r>
              <a:rPr lang="ar-IQ" sz="2000" dirty="0" smtClean="0"/>
              <a:t> </a:t>
            </a:r>
            <a:r>
              <a:rPr lang="en-US" sz="2000" dirty="0" smtClean="0"/>
              <a:t>(back fat)</a:t>
            </a:r>
            <a:r>
              <a:rPr lang="en-US" dirty="0" smtClean="0"/>
              <a:t>7.7	2.9	88.7	0.7	3397</a:t>
            </a:r>
          </a:p>
          <a:p>
            <a:endParaRPr lang="en-US" dirty="0"/>
          </a:p>
        </p:txBody>
      </p:sp>
    </p:spTree>
    <p:extLst>
      <p:ext uri="{BB962C8B-B14F-4D97-AF65-F5344CB8AC3E}">
        <p14:creationId xmlns:p14="http://schemas.microsoft.com/office/powerpoint/2010/main" val="474172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TotalTime>
  <Words>1083</Words>
  <Application>Microsoft Office PowerPoint</Application>
  <PresentationFormat>Widescreen</PresentationFormat>
  <Paragraphs>94</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Franklin Gothic Book</vt:lpstr>
      <vt:lpstr>Gabriola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ааа</dc:creator>
  <cp:lastModifiedBy>ааа</cp:lastModifiedBy>
  <cp:revision>32</cp:revision>
  <dcterms:created xsi:type="dcterms:W3CDTF">2016-10-12T12:39:32Z</dcterms:created>
  <dcterms:modified xsi:type="dcterms:W3CDTF">2016-10-20T08:22:28Z</dcterms:modified>
</cp:coreProperties>
</file>