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0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6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9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5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4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3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8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1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2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1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7EC7-8744-4A51-A2DC-492B1D86BF2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A98A9-CD61-4FD2-AAB1-23ADADC2D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3298" y="370702"/>
            <a:ext cx="9144000" cy="1445741"/>
          </a:xfrm>
        </p:spPr>
        <p:txBody>
          <a:bodyPr>
            <a:normAutofit fontScale="90000"/>
          </a:bodyPr>
          <a:lstStyle/>
          <a:p>
            <a:r>
              <a:rPr lang="en-US" b="1" i="0" u="none" strike="noStrike" baseline="0" dirty="0" smtClean="0">
                <a:solidFill>
                  <a:srgbClr val="231F20"/>
                </a:solidFill>
                <a:latin typeface="ArialMT-Bold"/>
              </a:rPr>
              <a:t>Slaughter and Age/Sex</a:t>
            </a:r>
            <a:br>
              <a:rPr lang="en-US" b="1" i="0" u="none" strike="noStrike" baseline="0" dirty="0" smtClean="0">
                <a:solidFill>
                  <a:srgbClr val="231F20"/>
                </a:solidFill>
                <a:latin typeface="ArialMT-Bold"/>
              </a:rPr>
            </a:br>
            <a:r>
              <a:rPr lang="en-US" b="1" i="0" u="none" strike="noStrike" baseline="0" dirty="0" smtClean="0">
                <a:solidFill>
                  <a:srgbClr val="231F20"/>
                </a:solidFill>
                <a:latin typeface="ArialMT-Bold"/>
              </a:rPr>
              <a:t>Determination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973" y="2372497"/>
            <a:ext cx="11009869" cy="3917092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The Slaughter of Animals</a:t>
            </a:r>
          </a:p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There is evidence of a link between the level of stress in the animal and the meat quality,</a:t>
            </a:r>
          </a:p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and therefore animals should be kept and transported in comfortable conditions before</a:t>
            </a:r>
          </a:p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they are slaughtered. Following the </a:t>
            </a:r>
            <a:r>
              <a:rPr lang="en-US" sz="5400" b="1" dirty="0" err="1">
                <a:solidFill>
                  <a:srgbClr val="231F20"/>
                </a:solidFill>
                <a:latin typeface="ArialMT-Bold"/>
              </a:rPr>
              <a:t>rigours</a:t>
            </a:r>
            <a:r>
              <a:rPr lang="en-US" sz="5400" b="1" dirty="0">
                <a:solidFill>
                  <a:srgbClr val="231F20"/>
                </a:solidFill>
                <a:latin typeface="ArialMT-Bold"/>
              </a:rPr>
              <a:t> of transport there should be an adequate</a:t>
            </a:r>
          </a:p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period of rest before slaughter and an adequate supply of food and water. Animals</a:t>
            </a:r>
          </a:p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should be handled without any unnecessary fuss or noise and they should not be</a:t>
            </a:r>
          </a:p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stressed. For cattle and sheep this means a quiet and relaxing environment in the </a:t>
            </a:r>
            <a:r>
              <a:rPr lang="en-US" sz="5400" b="1" dirty="0" err="1">
                <a:solidFill>
                  <a:srgbClr val="231F20"/>
                </a:solidFill>
                <a:latin typeface="ArialMT-Bold"/>
              </a:rPr>
              <a:t>lairage</a:t>
            </a:r>
            <a:r>
              <a:rPr lang="en-US" sz="5400" b="1" dirty="0">
                <a:solidFill>
                  <a:srgbClr val="231F20"/>
                </a:solidFill>
                <a:latin typeface="ArialMT-Bold"/>
              </a:rPr>
              <a:t>;</a:t>
            </a:r>
          </a:p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for pigs water sprays may be used to create a relaxed environment.</a:t>
            </a:r>
          </a:p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Legislation requires that animals should be stunned or rendered unconscious</a:t>
            </a:r>
          </a:p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before they are bled. Exemptions are made for Jewish and Muslim slaughter (ritual</a:t>
            </a:r>
          </a:p>
          <a:p>
            <a:pPr algn="l"/>
            <a:r>
              <a:rPr lang="en-US" sz="5400" b="1" dirty="0">
                <a:solidFill>
                  <a:srgbClr val="231F20"/>
                </a:solidFill>
                <a:latin typeface="ArialMT-Bold"/>
              </a:rPr>
              <a:t>slaughter).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44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9049"/>
            <a:ext cx="10515600" cy="5447914"/>
          </a:xfrm>
        </p:spPr>
        <p:txBody>
          <a:bodyPr>
            <a:normAutofit fontScale="55000" lnSpcReduction="20000"/>
          </a:bodyPr>
          <a:lstStyle/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Ritual slaughter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Legislation allows for the slaughter of animals without previous stunning in the (1)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Jewish and (2) Islamic or Muslim methods. The same exemption also applies for the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ritual slaughter of poultry. Apart from poultry, only cloven-footed animals that chew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the cud are eaten by Jews and Muslims. In their slaughterhouses, therefore, only cattle,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sheep and goats are ritually slaughtered.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It has been stated frequently that animals bleed better by the Jewish or Muslim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method than by other methods, but this is doubtful. There is no scientific evidence that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different methods of slaughter have any effect on the efficiency of bleeding.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Jews and Muslims use their own licensed </a:t>
            </a:r>
            <a:r>
              <a:rPr lang="en-US" sz="4000" b="1" dirty="0" err="1">
                <a:solidFill>
                  <a:srgbClr val="231F20"/>
                </a:solidFill>
                <a:latin typeface="ArialMT-Bold"/>
              </a:rPr>
              <a:t>slaughtermen</a:t>
            </a:r>
            <a:r>
              <a:rPr lang="en-US" sz="4000" b="1" dirty="0">
                <a:solidFill>
                  <a:srgbClr val="231F20"/>
                </a:solidFill>
                <a:latin typeface="ArialMT-Bold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769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205" y="185350"/>
            <a:ext cx="11504141" cy="6252519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Jewish method of slaughter –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Shechita</a:t>
            </a:r>
            <a:endParaRPr lang="en-US" sz="3600" b="1" i="1" dirty="0">
              <a:solidFill>
                <a:srgbClr val="231F20"/>
              </a:solidFill>
              <a:latin typeface="ArialMT-BoldItalic"/>
            </a:endParaRPr>
          </a:p>
          <a:p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Aswift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 cut is made across the neck with a very sharp knife. This severs the skin, underlying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muscles, trachea,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oesophagus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, jugular veins and carotid arteries.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The five principles of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Shechita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 are that the neck should be cut without pause, pressure,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stabbing, slanting or tearing. If the knife receives any nick during the operation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the slaughtered animal is considered unfit for Jewish consumption. When the diaphragm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is exposed during dressing of the carcass, the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shochet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 or Jewish cutter pierces this and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subjects the thoracic organs to a manual examination. This is known as ‘searching’.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Any adhesions of the lungs found are examined visually, and if deemed detrimental to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the animal when it was alive, the carcass is pronounced ‘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terefah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’ or unfit for Jewish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consumption. Carcasses found fit or ‘Kosher’ must have the meat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porged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 by removal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of the blood vessels and sinews. It is for this reason that the forequarters, which are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easily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porged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, are eaten by Jews. The hindquarters, which are difficult to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porge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, are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seldom eaten by them but are sold to the non-Jewish population who, although they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may be opposed to ritual slaughter, may eat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suc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3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854" y="466381"/>
            <a:ext cx="10515600" cy="4351338"/>
          </a:xfrm>
        </p:spPr>
        <p:txBody>
          <a:bodyPr/>
          <a:lstStyle/>
          <a:p>
            <a:r>
              <a:rPr lang="en-US" sz="3600" b="1" i="1" u="none" strike="noStrike" baseline="0" dirty="0" smtClean="0">
                <a:solidFill>
                  <a:srgbClr val="231F20"/>
                </a:solidFill>
                <a:latin typeface="ArialMT-BoldItalic"/>
              </a:rPr>
              <a:t>Muslim method of slaughter – </a:t>
            </a:r>
            <a:r>
              <a:rPr lang="en-US" sz="3600" b="1" i="1" u="none" strike="noStrike" baseline="0" dirty="0" err="1" smtClean="0">
                <a:solidFill>
                  <a:srgbClr val="231F20"/>
                </a:solidFill>
                <a:latin typeface="ArialMT-BoldItalic"/>
              </a:rPr>
              <a:t>halál</a:t>
            </a:r>
            <a:endParaRPr lang="en-US" sz="3600" b="1" i="1" u="none" strike="noStrike" baseline="0" dirty="0" smtClean="0">
              <a:solidFill>
                <a:srgbClr val="231F20"/>
              </a:solidFill>
              <a:latin typeface="ArialMT-BoldItalic"/>
            </a:endParaRP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This method is similar to the Jewish method, but there is no searching or </a:t>
            </a:r>
            <a:r>
              <a:rPr lang="en-US" b="0" i="0" u="none" strike="noStrike" baseline="0" dirty="0" err="1" smtClean="0">
                <a:solidFill>
                  <a:srgbClr val="231F20"/>
                </a:solidFill>
                <a:latin typeface="Times-Roman"/>
              </a:rPr>
              <a:t>porging</a:t>
            </a:r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 after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slaughter and both fore- and hindquarters are eaten.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180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351" y="284205"/>
            <a:ext cx="11726563" cy="5892757"/>
          </a:xfrm>
        </p:spPr>
        <p:txBody>
          <a:bodyPr>
            <a:normAutofit fontScale="55000" lnSpcReduction="20000"/>
          </a:bodyPr>
          <a:lstStyle/>
          <a:p>
            <a:r>
              <a:rPr lang="en-US" sz="4000" b="1" i="0" u="none" strike="noStrike" baseline="0" dirty="0" smtClean="0">
                <a:solidFill>
                  <a:srgbClr val="231F20"/>
                </a:solidFill>
                <a:latin typeface="ArialMT-Bold"/>
              </a:rPr>
              <a:t>Rigor mortis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After death, rigor mortis occurs. It develops 4–8 hours after slaughter in pigs, 8–12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hours after in sheep and 12–24 hours after in cattle.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The pH of the muscle at the time of death is about 7, i.e. neutral. During the process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of rigor mortis the glycogen in the muscle turns to lactic acid, causing the muscle to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become more acid and the pH falls to 5.5–5.8. Owing to the chemical action taking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place there is a rise in temperature of about 3°C in the carcass.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The characteristics of rigor mortis are: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(1) Contraction and hardening of muscles.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(2) Dullness of muscles through lack of transparency.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(3) Stiffness and immobility of joints.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It is associated with the breakdown of adenosine triphosphate (ATP) and its </a:t>
            </a:r>
            <a:r>
              <a:rPr lang="en-US" b="0" i="0" u="none" strike="noStrike" baseline="0" dirty="0" err="1" smtClean="0">
                <a:solidFill>
                  <a:srgbClr val="231F20"/>
                </a:solidFill>
                <a:latin typeface="Times-Roman"/>
              </a:rPr>
              <a:t>nonreplacement</a:t>
            </a:r>
            <a:endParaRPr lang="en-US" b="0" i="0" u="none" strike="noStrike" baseline="0" dirty="0" smtClean="0">
              <a:solidFill>
                <a:srgbClr val="231F20"/>
              </a:solidFill>
              <a:latin typeface="Times-Roman"/>
            </a:endParaRP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because of the lack of oxygen.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Rigor mortis gradually disappears after 24 hours of its onset. Various factors can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affect it. The higher the ambient temperature the quicker are its onset and disappearance.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Lower temperatures have the opposite effect. In fevered animals the resulting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rigor mortis may be very slight and transient.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A low pH is a desirable factor for the keeping quality and tenderness of meat.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The hardening of fat after death is due to the fall in temperature and not to rigor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mortis.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204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8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140" y="293386"/>
            <a:ext cx="10515600" cy="636690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Stunning</a:t>
            </a:r>
          </a:p>
          <a:p>
            <a:r>
              <a:rPr lang="en-US" dirty="0"/>
              <a:t>After stunning there are two distinct phases. The first phase is known as the tonic or</a:t>
            </a:r>
          </a:p>
          <a:p>
            <a:r>
              <a:rPr lang="en-US" dirty="0"/>
              <a:t>rigid phase in which the animal falls to the floor and lies still and rigid with its front</a:t>
            </a:r>
          </a:p>
          <a:p>
            <a:r>
              <a:rPr lang="en-US" dirty="0"/>
              <a:t>legs extended and the rear legs retracted towards the body. In the second phase, known</a:t>
            </a:r>
          </a:p>
          <a:p>
            <a:r>
              <a:rPr lang="en-US" dirty="0"/>
              <a:t>as the </a:t>
            </a:r>
            <a:r>
              <a:rPr lang="en-US" dirty="0" err="1"/>
              <a:t>clonic</a:t>
            </a:r>
            <a:r>
              <a:rPr lang="en-US" dirty="0"/>
              <a:t> phase, the animal exhibits uncontrolled convulsions or kicking movements.</a:t>
            </a:r>
          </a:p>
          <a:p>
            <a:r>
              <a:rPr lang="en-US" dirty="0"/>
              <a:t>During both of these phases no rhythmic breathing should be evident.</a:t>
            </a:r>
          </a:p>
          <a:p>
            <a:r>
              <a:rPr lang="en-US" dirty="0"/>
              <a:t>There are three main methods of stunning an animal:</a:t>
            </a:r>
          </a:p>
          <a:p>
            <a:r>
              <a:rPr lang="en-US" dirty="0"/>
              <a:t>(1) Mechanical stunning.</a:t>
            </a:r>
          </a:p>
          <a:p>
            <a:r>
              <a:rPr lang="en-US" dirty="0"/>
              <a:t>(2) Electrical stunning.</a:t>
            </a:r>
          </a:p>
          <a:p>
            <a:r>
              <a:rPr lang="en-US" dirty="0"/>
              <a:t>(3) Carbon dioxide (CO2) stunning.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2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1130" y="47873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echanical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 stunning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This method is commonly used on cattle and sheep. Pigs can be stunned by this method;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however, this causes excessive convulsions, making it difficult to shackle the legs.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Therefore electrical and CO2 stunning tends to be used.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There are two types of mechanical stunning device: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(1) The invasive captive bolt.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(2) The non-invasive captive bolt (knocker).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6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16" y="197708"/>
            <a:ext cx="11627708" cy="5979255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231F20"/>
                </a:solidFill>
                <a:latin typeface="Times-Roman"/>
              </a:rPr>
              <a:t>Both types work by the same principle. A trigger mechanism explodes a blank cartridge,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which drives the bolt. It is the velocity of the bolt that is the main factor in providing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the required energy for an efficient stun. It is therefore very important that the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stunning device be regularly maintained and serviced. The non-invasive or knocker type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has a mushroom-shaped end to the bolt. When the bolt hits the skull it stuns the animal.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In the invasive type the bolt is driven through the skull into the brain causing invasive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damage to the cortex and mid-brain. The animal is rendered incapable of recovery due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to the brain damage.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To ensure that the animal is stunned correctly it is very important that the correct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site for shooting is used. In cattle this is a point on the forehead at the intersection of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two imaginary lines drawn from the base of the horns to the eyes on the opposite side.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In sheep and domesticated deer the point is at the highest point of the head at the midpoint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between the ears and aimed towards the jaw line. In pigs it is about 2.5 cm above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the level of the eyes on the mid-line and at right angles to the forehead. In boars and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sows it is 5 cm above the level of the eyes and to one side of the mid-line to avoid the</a:t>
            </a:r>
          </a:p>
          <a:p>
            <a:r>
              <a:rPr lang="en-US" dirty="0">
                <a:solidFill>
                  <a:srgbClr val="231F20"/>
                </a:solidFill>
                <a:latin typeface="Times-Roman"/>
              </a:rPr>
              <a:t>maximum thickness of skull bone.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623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135" y="416954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Pithing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After cattle are stunned, they are sometimes pithed before bleeding. This is done by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inserting a long, thin, flexible metal rod through the hole in the skull made by the bolt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of the pistol. It has the effect of destroying the medulla oblongata and therefore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minimising</a:t>
            </a:r>
            <a:endParaRPr lang="en-US" sz="3600" b="1" i="1" dirty="0">
              <a:solidFill>
                <a:srgbClr val="231F20"/>
              </a:solidFill>
              <a:latin typeface="ArialMT-BoldItalic"/>
            </a:endParaRP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reflex muscular action that takes place during sticking and dressing of the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carcass. Bleeding is not affected in any appreciable way.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Pithing rods must be kept clean and disinfected between use on each animal.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62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11" y="160638"/>
            <a:ext cx="11848070" cy="647494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Electrical stunning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This consists of passing a 50 Hz electrical current through the brain. This induces a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state of immediate epilepsy in the brain during which time the animal is unconscious.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The length of time the electrical stun is applied has no effect on the length of the tonic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or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clonic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 phases. To ensure a good stun the position of the tongs is crucial. The stun is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also dependent on the voltage, the resistance of the animal, the contact area and the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pressure applied by the tongs. Some systems will have fail-safe circuitry which passes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a low voltage when the tongs are first applied to determine the resistance of the animal.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If the resistance measured will allow a stun, then the full voltage will be discharged;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if the resistance will not allow a stun, then the full voltage is not discharged.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This type of stunning is mainly used for pigs, sheep and calves. It is not particularly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satisfactory for sheep due to the insulating effects of the wool and the positioning of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the tongs on horned sheep. Bleeding should commence within 5 seconds of stunning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or ‘blood splashing’ may </a:t>
            </a:r>
            <a:r>
              <a:rPr lang="en-US" sz="3600" b="1" i="1" dirty="0" smtClean="0">
                <a:solidFill>
                  <a:srgbClr val="231F20"/>
                </a:solidFill>
                <a:latin typeface="ArialMT-BoldItalic"/>
              </a:rPr>
              <a:t>occur.</a:t>
            </a:r>
            <a:endParaRPr lang="en-US" sz="3600" b="1" i="1" dirty="0">
              <a:solidFill>
                <a:srgbClr val="231F20"/>
              </a:solidFill>
              <a:latin typeface="ArialMT-BoldItalic"/>
            </a:endParaRP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There are also stun-kill devices which stun the animal and cause cardiac arrest at the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same time. One such device is the head to back or cardiac arrest stunner. Used mainly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for sheep, the electrical contact is improved by water spraying the sheep </a:t>
            </a:r>
            <a:r>
              <a:rPr lang="en-US" sz="3600" b="1" i="1" dirty="0" err="1">
                <a:solidFill>
                  <a:srgbClr val="231F20"/>
                </a:solidFill>
                <a:latin typeface="ArialMT-BoldItalic"/>
              </a:rPr>
              <a:t>beforehandand</a:t>
            </a:r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 by spraying water over the front head electrodes. Other new types of electrical stunning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devices use high-frequency (over 300 Hz) voltages with different or hybrid electrical</a:t>
            </a:r>
          </a:p>
          <a:p>
            <a:pPr algn="just"/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waves.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173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81" y="256317"/>
            <a:ext cx="10515600" cy="5996202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Carbon dioxide (CO2) stunning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This method is used commonly for pigs. The pigs are passed through a well with a CO2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and air atmosphere. Legally a minimum of a 70% concentration of CO2 by volume is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required, but a 90% concentration is recommended. The pigs are rendered unconscious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due to the acidification of the cerebrospinal fluid (CSF) upon inhalation of the CO2.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The pH of the CSF drops from its normal level of 7.4 to 6.8. The advantage of this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method is that blood splashing is eliminated. It also removes the human element</a:t>
            </a:r>
          </a:p>
          <a:p>
            <a:r>
              <a:rPr lang="en-US" sz="3600" b="1" i="1" dirty="0">
                <a:solidFill>
                  <a:srgbClr val="231F20"/>
                </a:solidFill>
                <a:latin typeface="ArialMT-BoldItalic"/>
              </a:rPr>
              <a:t>required in the electrical stunning.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12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119" y="382462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Bleeding of the animal (exsanguination) (‘sticking’)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This is the only procedure that must be assumed to cause the death of the animal: none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of the stunning methods can be assumed to have killed the animal. Legally, no other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slaughter or dressing procedures should be carried out before the expiry of at least 30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seconds for cattle and 20 seconds for sheep, goats, pigs and deer. Sticking should occur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within 15 seconds of stunning.</a:t>
            </a:r>
          </a:p>
          <a:p>
            <a:r>
              <a:rPr lang="en-US" sz="4000" b="1" dirty="0">
                <a:solidFill>
                  <a:srgbClr val="231F20"/>
                </a:solidFill>
                <a:latin typeface="ArialMT-Bold"/>
              </a:rPr>
              <a:t>About 40–60% of the total blood volume is lost during bleeding of the animal. The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91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351" y="259492"/>
            <a:ext cx="11825417" cy="5917471"/>
          </a:xfrm>
        </p:spPr>
        <p:txBody>
          <a:bodyPr>
            <a:normAutofit fontScale="47500" lnSpcReduction="20000"/>
          </a:bodyPr>
          <a:lstStyle/>
          <a:p>
            <a:r>
              <a:rPr lang="en-US" sz="3600" b="1" i="1" u="none" strike="noStrike" baseline="0" dirty="0" smtClean="0">
                <a:solidFill>
                  <a:srgbClr val="231F20"/>
                </a:solidFill>
                <a:latin typeface="ArialMT-BoldItalic"/>
              </a:rPr>
              <a:t>Cattle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After the animal has been stunned and pithed, the skin is incised along the jugular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furrow with one knife. A second knife is then used to sever the aorta in the thoracic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cavity. The knives should be </a:t>
            </a:r>
            <a:r>
              <a:rPr lang="en-US" b="0" i="0" u="none" strike="noStrike" baseline="0" dirty="0" err="1" smtClean="0">
                <a:solidFill>
                  <a:srgbClr val="231F20"/>
                </a:solidFill>
                <a:latin typeface="Times-Roman"/>
              </a:rPr>
              <a:t>sterilised</a:t>
            </a:r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 between each incision.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Bleeding should continue for 5–6 minutes. The average amount of blood obtained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from cattle is about 13.5 </a:t>
            </a:r>
            <a:r>
              <a:rPr lang="en-US" b="0" i="0" u="none" strike="noStrike" baseline="0" dirty="0" err="1" smtClean="0">
                <a:solidFill>
                  <a:srgbClr val="231F20"/>
                </a:solidFill>
                <a:latin typeface="Times-Roman"/>
              </a:rPr>
              <a:t>litres</a:t>
            </a:r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.</a:t>
            </a:r>
          </a:p>
          <a:p>
            <a:r>
              <a:rPr lang="en-US" sz="3600" b="1" i="1" u="none" strike="noStrike" baseline="0" dirty="0" smtClean="0">
                <a:solidFill>
                  <a:srgbClr val="231F20"/>
                </a:solidFill>
                <a:latin typeface="ArialMT-BoldItalic"/>
              </a:rPr>
              <a:t>Sheep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Sheep are generally stunned either by a captive bolt pistol or by electricity. If a captive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bolt pistol is used, the sheep must be stunned separately and not in the sight of other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sheep. Bleeding is done by making an incision in the jugular furrow close to the head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and severing the carotid arteries. Bleeding should last for about 5 minutes and the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amount of blood obtained is about 2 </a:t>
            </a:r>
            <a:r>
              <a:rPr lang="en-US" b="0" i="0" u="none" strike="noStrike" baseline="0" dirty="0" err="1" smtClean="0">
                <a:solidFill>
                  <a:srgbClr val="231F20"/>
                </a:solidFill>
                <a:latin typeface="Times-Roman"/>
              </a:rPr>
              <a:t>litres</a:t>
            </a:r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.</a:t>
            </a:r>
          </a:p>
          <a:p>
            <a:r>
              <a:rPr lang="en-US" sz="3600" b="1" i="1" u="none" strike="noStrike" baseline="0" dirty="0" smtClean="0">
                <a:solidFill>
                  <a:srgbClr val="231F20"/>
                </a:solidFill>
                <a:latin typeface="ArialMT-BoldItalic"/>
              </a:rPr>
              <a:t>Pigs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In pigs the knife is inserted in the mid-line of the neck in the depression in front of the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sternum. The anterior vena cava is then severed at the entrance of the chest. It is important not to puncture the pleura here or back bleeding or </a:t>
            </a:r>
            <a:r>
              <a:rPr lang="en-US" b="0" i="0" u="none" strike="noStrike" baseline="0" dirty="0" err="1" smtClean="0">
                <a:solidFill>
                  <a:srgbClr val="231F20"/>
                </a:solidFill>
                <a:latin typeface="Times-Roman"/>
              </a:rPr>
              <a:t>oversticking</a:t>
            </a:r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 occurs (see p. 175).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This is fairly common in pigs because of their short necks. Pigs should be allowed to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bleed for about 5 minutes. The amount of blood obtained is from 2–4 </a:t>
            </a:r>
            <a:r>
              <a:rPr lang="en-US" b="0" i="0" u="none" strike="noStrike" baseline="0" dirty="0" err="1" smtClean="0">
                <a:solidFill>
                  <a:srgbClr val="231F20"/>
                </a:solidFill>
                <a:latin typeface="Times-Roman"/>
              </a:rPr>
              <a:t>litres</a:t>
            </a:r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 according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to size.</a:t>
            </a:r>
          </a:p>
          <a:p>
            <a:r>
              <a:rPr lang="en-US" sz="3600" b="1" i="1" u="none" strike="noStrike" baseline="0" dirty="0" smtClean="0">
                <a:solidFill>
                  <a:srgbClr val="231F20"/>
                </a:solidFill>
                <a:latin typeface="ArialMT-BoldItalic"/>
              </a:rPr>
              <a:t>Deer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Domesticated deer are bled in the same way as pigs. The amount of blood obtained</a:t>
            </a:r>
          </a:p>
          <a:p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varies from 2–4 </a:t>
            </a:r>
            <a:r>
              <a:rPr lang="en-US" b="0" i="0" u="none" strike="noStrike" baseline="0" dirty="0" err="1" smtClean="0">
                <a:solidFill>
                  <a:srgbClr val="231F20"/>
                </a:solidFill>
                <a:latin typeface="Times-Roman"/>
              </a:rPr>
              <a:t>litres</a:t>
            </a:r>
            <a:r>
              <a:rPr lang="en-US" b="0" i="0" u="none" strike="noStrike" baseline="0" dirty="0" smtClean="0">
                <a:solidFill>
                  <a:srgbClr val="231F20"/>
                </a:solidFill>
                <a:latin typeface="Times-Roman"/>
              </a:rPr>
              <a:t> according to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609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2045</Words>
  <Application>Microsoft Office PowerPoint</Application>
  <PresentationFormat>Widescreen</PresentationFormat>
  <Paragraphs>155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ArialMT-Bold</vt:lpstr>
      <vt:lpstr>ArialMT-BoldItalic</vt:lpstr>
      <vt:lpstr>Calibri</vt:lpstr>
      <vt:lpstr>Calibri Light</vt:lpstr>
      <vt:lpstr>Times-Roman</vt:lpstr>
      <vt:lpstr>Office Theme</vt:lpstr>
      <vt:lpstr>Slaughter and Age/Sex Determination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Slaughter and Age/Sex Determination</dc:title>
  <dc:creator>ааа</dc:creator>
  <cp:lastModifiedBy>ааа</cp:lastModifiedBy>
  <cp:revision>5</cp:revision>
  <dcterms:created xsi:type="dcterms:W3CDTF">2016-10-04T08:39:23Z</dcterms:created>
  <dcterms:modified xsi:type="dcterms:W3CDTF">2016-10-09T06:26:58Z</dcterms:modified>
</cp:coreProperties>
</file>