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5" r:id="rId5"/>
    <p:sldId id="259" r:id="rId6"/>
    <p:sldId id="271" r:id="rId7"/>
    <p:sldId id="272" r:id="rId8"/>
    <p:sldId id="273" r:id="rId9"/>
    <p:sldId id="260" r:id="rId10"/>
    <p:sldId id="261" r:id="rId11"/>
    <p:sldId id="262" r:id="rId12"/>
    <p:sldId id="265" r:id="rId13"/>
    <p:sldId id="267"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084"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7/9/2025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04" t="15986" r="26754" b="7824"/>
          <a:stretch/>
        </p:blipFill>
        <p:spPr bwMode="auto">
          <a:xfrm>
            <a:off x="22860" y="-1"/>
            <a:ext cx="9121140" cy="686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6742" y="4046915"/>
            <a:ext cx="4059125" cy="1292662"/>
          </a:xfrm>
          <a:prstGeom prst="rect">
            <a:avLst/>
          </a:prstGeom>
          <a:noFill/>
        </p:spPr>
        <p:txBody>
          <a:bodyPr wrap="none" rtlCol="0">
            <a:spAutoFit/>
          </a:bodyPr>
          <a:lstStyle/>
          <a:p>
            <a:pPr algn="ctr" rtl="1"/>
            <a:r>
              <a:rPr lang="ar-IQ" sz="2600" b="1" dirty="0" smtClean="0">
                <a:solidFill>
                  <a:schemeClr val="bg1"/>
                </a:solidFill>
              </a:rPr>
              <a:t>الاستاذ الدكتور</a:t>
            </a:r>
          </a:p>
          <a:p>
            <a:pPr algn="ctr" rtl="1"/>
            <a:r>
              <a:rPr lang="ar-IQ" sz="2600" b="1" dirty="0" smtClean="0">
                <a:solidFill>
                  <a:schemeClr val="bg1"/>
                </a:solidFill>
              </a:rPr>
              <a:t> مهند عبد الحسين حمزة</a:t>
            </a:r>
          </a:p>
          <a:p>
            <a:pPr algn="ctr" rtl="1"/>
            <a:r>
              <a:rPr lang="ar-IQ" sz="2600" b="1" dirty="0" smtClean="0">
                <a:solidFill>
                  <a:schemeClr val="bg1"/>
                </a:solidFill>
              </a:rPr>
              <a:t>مدير قسم البعثات والعلاقات </a:t>
            </a:r>
            <a:r>
              <a:rPr lang="ar-IQ" sz="2600" b="1" dirty="0">
                <a:solidFill>
                  <a:schemeClr val="bg1"/>
                </a:solidFill>
              </a:rPr>
              <a:t>الثقافية </a:t>
            </a:r>
            <a:endParaRPr lang="en-US" sz="2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662"/>
            <a:ext cx="8229600" cy="1143000"/>
          </a:xfrm>
        </p:spPr>
        <p:txBody>
          <a:bodyPr>
            <a:normAutofit/>
          </a:bodyPr>
          <a:lstStyle/>
          <a:p>
            <a:pPr rtl="1"/>
            <a:r>
              <a:rPr lang="ar-IQ" sz="3500" b="1" dirty="0" smtClean="0"/>
              <a:t>جداول المرشحين للعام 2025-2026</a:t>
            </a:r>
            <a:endParaRPr sz="35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9448632"/>
              </p:ext>
            </p:extLst>
          </p:nvPr>
        </p:nvGraphicFramePr>
        <p:xfrm>
          <a:off x="0" y="800100"/>
          <a:ext cx="9144000" cy="2005374"/>
        </p:xfrm>
        <a:graphic>
          <a:graphicData uri="http://schemas.openxmlformats.org/drawingml/2006/table">
            <a:tbl>
              <a:tblPr firstRow="1" bandRow="1">
                <a:tableStyleId>{5C22544A-7EE6-4342-B048-85BDC9FD1C3A}</a:tableStyleId>
              </a:tblPr>
              <a:tblGrid>
                <a:gridCol w="1754909"/>
                <a:gridCol w="1754909"/>
                <a:gridCol w="2093576"/>
                <a:gridCol w="1802341"/>
                <a:gridCol w="1738265"/>
              </a:tblGrid>
              <a:tr h="1181100">
                <a:tc>
                  <a:txBody>
                    <a:bodyPr/>
                    <a:lstStyle/>
                    <a:p>
                      <a:pPr algn="ctr" rtl="1"/>
                      <a:r>
                        <a:rPr lang="ar-IQ" sz="2600" dirty="0" smtClean="0"/>
                        <a:t>بانتضار الترشيح </a:t>
                      </a:r>
                      <a:endParaRPr lang="en-US" sz="2600" dirty="0"/>
                    </a:p>
                  </a:txBody>
                  <a:tcPr/>
                </a:tc>
                <a:tc>
                  <a:txBody>
                    <a:bodyPr/>
                    <a:lstStyle/>
                    <a:p>
                      <a:pPr algn="ctr" rtl="1"/>
                      <a:r>
                        <a:rPr lang="ar-IQ" sz="2600" dirty="0" smtClean="0"/>
                        <a:t>المقبولين في الجامعات</a:t>
                      </a:r>
                      <a:r>
                        <a:rPr lang="ar-IQ" sz="2600" baseline="0" dirty="0" smtClean="0"/>
                        <a:t> الاخرى</a:t>
                      </a:r>
                      <a:endParaRPr lang="en-US" sz="2600" dirty="0"/>
                    </a:p>
                  </a:txBody>
                  <a:tcPr/>
                </a:tc>
                <a:tc>
                  <a:txBody>
                    <a:bodyPr/>
                    <a:lstStyle/>
                    <a:p>
                      <a:pPr algn="ctr" rtl="1"/>
                      <a:r>
                        <a:rPr lang="ar-IQ" sz="2600" dirty="0" smtClean="0"/>
                        <a:t>عدد المرفوضين</a:t>
                      </a:r>
                      <a:endParaRPr lang="en-US" sz="2600" dirty="0"/>
                    </a:p>
                  </a:txBody>
                  <a:tcPr/>
                </a:tc>
                <a:tc>
                  <a:txBody>
                    <a:bodyPr/>
                    <a:lstStyle/>
                    <a:p>
                      <a:pPr algn="ctr" rtl="1"/>
                      <a:r>
                        <a:rPr lang="ar-IQ" sz="2600" dirty="0" smtClean="0"/>
                        <a:t>عدد المقبول ترشيحهم في</a:t>
                      </a:r>
                      <a:r>
                        <a:rPr lang="ar-IQ" sz="2600" baseline="0" dirty="0" smtClean="0"/>
                        <a:t> جامعتنا</a:t>
                      </a:r>
                      <a:endParaRPr lang="en-US" sz="2600" dirty="0"/>
                    </a:p>
                  </a:txBody>
                  <a:tcPr/>
                </a:tc>
                <a:tc>
                  <a:txBody>
                    <a:bodyPr/>
                    <a:lstStyle/>
                    <a:p>
                      <a:pPr algn="ctr" rtl="1"/>
                      <a:r>
                        <a:rPr lang="ar-IQ" sz="2600" dirty="0" smtClean="0"/>
                        <a:t>عدد المرشحين</a:t>
                      </a:r>
                      <a:endParaRPr lang="en-US" sz="2600" dirty="0"/>
                    </a:p>
                  </a:txBody>
                  <a:tcPr/>
                </a:tc>
              </a:tr>
              <a:tr h="725214">
                <a:tc>
                  <a:txBody>
                    <a:bodyPr/>
                    <a:lstStyle/>
                    <a:p>
                      <a:pPr algn="ctr" rtl="1"/>
                      <a:r>
                        <a:rPr lang="ar-IQ" sz="2600" dirty="0" smtClean="0"/>
                        <a:t>12</a:t>
                      </a:r>
                      <a:endParaRPr lang="en-US" sz="2600" dirty="0"/>
                    </a:p>
                  </a:txBody>
                  <a:tcPr/>
                </a:tc>
                <a:tc>
                  <a:txBody>
                    <a:bodyPr/>
                    <a:lstStyle/>
                    <a:p>
                      <a:pPr algn="ctr" rtl="1"/>
                      <a:r>
                        <a:rPr lang="ar-IQ" sz="2600" smtClean="0"/>
                        <a:t>35</a:t>
                      </a:r>
                      <a:endParaRPr lang="en-US" sz="2600" dirty="0"/>
                    </a:p>
                  </a:txBody>
                  <a:tcPr/>
                </a:tc>
                <a:tc>
                  <a:txBody>
                    <a:bodyPr/>
                    <a:lstStyle/>
                    <a:p>
                      <a:pPr algn="ctr" rtl="1"/>
                      <a:r>
                        <a:rPr lang="ar-IQ" sz="2600" dirty="0" smtClean="0"/>
                        <a:t>8</a:t>
                      </a:r>
                      <a:endParaRPr lang="en-US" sz="2600" dirty="0"/>
                    </a:p>
                  </a:txBody>
                  <a:tcPr/>
                </a:tc>
                <a:tc>
                  <a:txBody>
                    <a:bodyPr/>
                    <a:lstStyle/>
                    <a:p>
                      <a:pPr algn="ctr" rtl="1"/>
                      <a:r>
                        <a:rPr lang="ar-IQ" sz="2600" dirty="0" smtClean="0"/>
                        <a:t>15</a:t>
                      </a:r>
                      <a:endParaRPr lang="en-US" sz="2600" dirty="0"/>
                    </a:p>
                  </a:txBody>
                  <a:tcPr/>
                </a:tc>
                <a:tc>
                  <a:txBody>
                    <a:bodyPr/>
                    <a:lstStyle/>
                    <a:p>
                      <a:pPr algn="ctr" rtl="1"/>
                      <a:r>
                        <a:rPr lang="en-US" sz="2600" dirty="0" smtClean="0"/>
                        <a:t>70</a:t>
                      </a:r>
                      <a:endParaRPr lang="en-US" sz="2600" dirty="0"/>
                    </a:p>
                  </a:txBody>
                  <a:tcPr/>
                </a:tc>
              </a:tr>
            </a:tbl>
          </a:graphicData>
        </a:graphic>
      </p:graphicFrame>
      <p:sp>
        <p:nvSpPr>
          <p:cNvPr id="5" name="Title 1"/>
          <p:cNvSpPr txBox="1">
            <a:spLocks/>
          </p:cNvSpPr>
          <p:nvPr/>
        </p:nvSpPr>
        <p:spPr>
          <a:xfrm>
            <a:off x="495300" y="31321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1"/>
            <a:r>
              <a:rPr lang="ar-IQ" sz="3500" b="1" dirty="0" smtClean="0"/>
              <a:t>جداول المرشحين للعام 2024-2025</a:t>
            </a:r>
            <a:endParaRPr lang="ar-IQ" sz="3500" b="1" dirty="0"/>
          </a:p>
        </p:txBody>
      </p:sp>
      <p:graphicFrame>
        <p:nvGraphicFramePr>
          <p:cNvPr id="6" name="Content Placeholder 3"/>
          <p:cNvGraphicFramePr>
            <a:graphicFrameLocks/>
          </p:cNvGraphicFramePr>
          <p:nvPr>
            <p:extLst>
              <p:ext uri="{D42A27DB-BD31-4B8C-83A1-F6EECF244321}">
                <p14:modId xmlns:p14="http://schemas.microsoft.com/office/powerpoint/2010/main" val="1068843323"/>
              </p:ext>
            </p:extLst>
          </p:nvPr>
        </p:nvGraphicFramePr>
        <p:xfrm>
          <a:off x="723900" y="4179888"/>
          <a:ext cx="7769203" cy="1879326"/>
        </p:xfrm>
        <a:graphic>
          <a:graphicData uri="http://schemas.openxmlformats.org/drawingml/2006/table">
            <a:tbl>
              <a:tblPr firstRow="1" bandRow="1">
                <a:tableStyleId>{5C22544A-7EE6-4342-B048-85BDC9FD1C3A}</a:tableStyleId>
              </a:tblPr>
              <a:tblGrid>
                <a:gridCol w="2171700"/>
                <a:gridCol w="2590800"/>
                <a:gridCol w="3006703"/>
              </a:tblGrid>
              <a:tr h="1154112">
                <a:tc>
                  <a:txBody>
                    <a:bodyPr/>
                    <a:lstStyle/>
                    <a:p>
                      <a:pPr algn="ctr" rtl="1"/>
                      <a:r>
                        <a:rPr lang="ar-IQ" sz="2600" dirty="0" smtClean="0"/>
                        <a:t>نسبة الالتحاق</a:t>
                      </a:r>
                      <a:endParaRPr lang="en-US" sz="2600" dirty="0"/>
                    </a:p>
                  </a:txBody>
                  <a:tcPr/>
                </a:tc>
                <a:tc>
                  <a:txBody>
                    <a:bodyPr/>
                    <a:lstStyle/>
                    <a:p>
                      <a:pPr algn="ctr" rtl="1"/>
                      <a:r>
                        <a:rPr lang="ar-IQ" sz="2600" dirty="0" smtClean="0"/>
                        <a:t>عدد الملتحقين</a:t>
                      </a:r>
                      <a:endParaRPr lang="en-US" sz="2600" dirty="0"/>
                    </a:p>
                  </a:txBody>
                  <a:tcPr/>
                </a:tc>
                <a:tc>
                  <a:txBody>
                    <a:bodyPr/>
                    <a:lstStyle/>
                    <a:p>
                      <a:pPr algn="ctr" rtl="1"/>
                      <a:r>
                        <a:rPr lang="ar-IQ" sz="2600" dirty="0" smtClean="0"/>
                        <a:t>عدد المقبول ترشيحهم في</a:t>
                      </a:r>
                      <a:r>
                        <a:rPr lang="ar-IQ" sz="2600" baseline="0" dirty="0" smtClean="0"/>
                        <a:t> جامعتنا</a:t>
                      </a:r>
                      <a:endParaRPr lang="en-US" sz="2600" dirty="0"/>
                    </a:p>
                  </a:txBody>
                  <a:tcPr/>
                </a:tc>
              </a:tr>
              <a:tr h="725214">
                <a:tc>
                  <a:txBody>
                    <a:bodyPr/>
                    <a:lstStyle/>
                    <a:p>
                      <a:pPr algn="ctr" rtl="1"/>
                      <a:r>
                        <a:rPr lang="ar-IQ" sz="2600" dirty="0" smtClean="0"/>
                        <a:t>39%</a:t>
                      </a:r>
                      <a:endParaRPr lang="en-US" sz="2600" dirty="0"/>
                    </a:p>
                  </a:txBody>
                  <a:tcPr/>
                </a:tc>
                <a:tc>
                  <a:txBody>
                    <a:bodyPr/>
                    <a:lstStyle/>
                    <a:p>
                      <a:pPr algn="ctr" rtl="1"/>
                      <a:r>
                        <a:rPr lang="ar-IQ" sz="2600" dirty="0" smtClean="0"/>
                        <a:t>9</a:t>
                      </a:r>
                      <a:endParaRPr lang="en-US" sz="2600" dirty="0"/>
                    </a:p>
                  </a:txBody>
                  <a:tcPr/>
                </a:tc>
                <a:tc>
                  <a:txBody>
                    <a:bodyPr/>
                    <a:lstStyle/>
                    <a:p>
                      <a:pPr algn="ctr" rtl="1"/>
                      <a:r>
                        <a:rPr lang="ar-IQ" sz="2600" dirty="0" smtClean="0"/>
                        <a:t>23</a:t>
                      </a:r>
                      <a:endParaRPr lang="en-US" sz="26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rtl="1"/>
            <a:r>
              <a:rPr lang="ar-IQ" b="1" dirty="0" smtClean="0"/>
              <a:t>المشاكل والمعوقات</a:t>
            </a:r>
            <a:endParaRPr b="1" dirty="0"/>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r" rtl="1"/>
            <a:r>
              <a:rPr lang="ar-IQ" dirty="0" smtClean="0"/>
              <a:t>1- بعض الطلبة تم تغيير قبولهم لغير كليات سواء بتوصية وزارية او غيرها</a:t>
            </a:r>
          </a:p>
          <a:p>
            <a:pPr algn="r" rtl="1"/>
            <a:r>
              <a:rPr lang="ar-IQ" dirty="0" smtClean="0"/>
              <a:t>2- تلكؤ العديد من الكليات في الاجابة في الوقت المحدد لهم لقبول او رفض الترشيح وبالتالي يرشح الطالب من قبل جامعات اخرى</a:t>
            </a:r>
          </a:p>
          <a:p>
            <a:pPr algn="r" rtl="1"/>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t>التحديات والآفاق</a:t>
            </a:r>
          </a:p>
        </p:txBody>
      </p:sp>
      <p:sp>
        <p:nvSpPr>
          <p:cNvPr id="3" name="Content Placeholder 2"/>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fontScale="92500"/>
          </a:bodyPr>
          <a:lstStyle/>
          <a:p>
            <a:pPr algn="ctr" rtl="1">
              <a:lnSpc>
                <a:spcPct val="200000"/>
              </a:lnSpc>
            </a:pPr>
            <a:r>
              <a:rPr sz="5000" dirty="0"/>
              <a:t>📌 </a:t>
            </a:r>
            <a:r>
              <a:rPr sz="5000" dirty="0" err="1"/>
              <a:t>التحديات</a:t>
            </a:r>
            <a:r>
              <a:rPr sz="5000" dirty="0"/>
              <a:t>: </a:t>
            </a:r>
            <a:r>
              <a:rPr sz="5000" dirty="0" err="1"/>
              <a:t>اللغة</a:t>
            </a:r>
            <a:r>
              <a:rPr sz="5000" dirty="0"/>
              <a:t>، </a:t>
            </a:r>
            <a:r>
              <a:rPr sz="5000" dirty="0" err="1"/>
              <a:t>محدودية</a:t>
            </a:r>
            <a:r>
              <a:rPr sz="5000" dirty="0"/>
              <a:t> </a:t>
            </a:r>
            <a:r>
              <a:rPr sz="5000" dirty="0" err="1"/>
              <a:t>البرامج</a:t>
            </a:r>
            <a:r>
              <a:rPr sz="5000" dirty="0"/>
              <a:t>.</a:t>
            </a:r>
          </a:p>
          <a:p>
            <a:pPr algn="ctr" rtl="1">
              <a:lnSpc>
                <a:spcPct val="200000"/>
              </a:lnSpc>
            </a:pPr>
            <a:r>
              <a:rPr sz="5000" dirty="0"/>
              <a:t>✅ </a:t>
            </a:r>
            <a:r>
              <a:rPr sz="5000" dirty="0" err="1"/>
              <a:t>الآفاق</a:t>
            </a:r>
            <a:r>
              <a:rPr sz="5000" dirty="0"/>
              <a:t>: </a:t>
            </a:r>
            <a:r>
              <a:rPr sz="5000" dirty="0" err="1"/>
              <a:t>توسيع</a:t>
            </a:r>
            <a:r>
              <a:rPr sz="5000" dirty="0"/>
              <a:t> </a:t>
            </a:r>
            <a:r>
              <a:rPr sz="5000" dirty="0" err="1"/>
              <a:t>البرامج</a:t>
            </a:r>
            <a:r>
              <a:rPr sz="5000" dirty="0"/>
              <a:t>، </a:t>
            </a:r>
            <a:r>
              <a:rPr sz="5000" dirty="0" err="1"/>
              <a:t>اتفاقيات</a:t>
            </a:r>
            <a:r>
              <a:rPr sz="5000" dirty="0"/>
              <a:t> </a:t>
            </a:r>
            <a:r>
              <a:rPr sz="5000" dirty="0" err="1"/>
              <a:t>دولية</a:t>
            </a:r>
            <a:r>
              <a:rPr sz="5000" dirty="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dirty="0" err="1"/>
              <a:t>الخاتمة</a:t>
            </a:r>
            <a:endParaRPr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Autofit/>
          </a:bodyPr>
          <a:lstStyle/>
          <a:p>
            <a:pPr algn="ctr" rtl="1">
              <a:lnSpc>
                <a:spcPct val="300000"/>
              </a:lnSpc>
            </a:pPr>
            <a:r>
              <a:rPr sz="3000" b="1" dirty="0" err="1"/>
              <a:t>دعوة</a:t>
            </a:r>
            <a:r>
              <a:rPr sz="3000" b="1" dirty="0"/>
              <a:t> </a:t>
            </a:r>
            <a:r>
              <a:rPr sz="3000" b="1" dirty="0" err="1"/>
              <a:t>للمساهمة</a:t>
            </a:r>
            <a:r>
              <a:rPr sz="3000" b="1" dirty="0"/>
              <a:t> </a:t>
            </a:r>
            <a:r>
              <a:rPr sz="3000" b="1" dirty="0" err="1"/>
              <a:t>في</a:t>
            </a:r>
            <a:r>
              <a:rPr sz="3000" b="1" dirty="0"/>
              <a:t> </a:t>
            </a:r>
            <a:r>
              <a:rPr sz="3000" b="1" dirty="0" err="1"/>
              <a:t>نقل</a:t>
            </a:r>
            <a:r>
              <a:rPr sz="3000" b="1" dirty="0"/>
              <a:t> </a:t>
            </a:r>
            <a:r>
              <a:rPr sz="3000" b="1" dirty="0" err="1"/>
              <a:t>صورة</a:t>
            </a:r>
            <a:r>
              <a:rPr sz="3000" b="1" dirty="0"/>
              <a:t> </a:t>
            </a:r>
            <a:r>
              <a:rPr sz="3000" b="1" dirty="0" err="1"/>
              <a:t>إيجابية</a:t>
            </a:r>
            <a:r>
              <a:rPr sz="3000" b="1" dirty="0"/>
              <a:t>.</a:t>
            </a:r>
          </a:p>
          <a:p>
            <a:pPr algn="ctr" rtl="1">
              <a:lnSpc>
                <a:spcPct val="300000"/>
              </a:lnSpc>
            </a:pPr>
            <a:r>
              <a:rPr sz="3000" b="1" dirty="0" err="1"/>
              <a:t>برنامج</a:t>
            </a:r>
            <a:r>
              <a:rPr sz="3000" b="1" dirty="0"/>
              <a:t> '</a:t>
            </a:r>
            <a:r>
              <a:rPr sz="3000" b="1" dirty="0" err="1"/>
              <a:t>ادرس</a:t>
            </a:r>
            <a:r>
              <a:rPr sz="3000" b="1" dirty="0"/>
              <a:t> </a:t>
            </a:r>
            <a:r>
              <a:rPr sz="3000" b="1" dirty="0" err="1"/>
              <a:t>في</a:t>
            </a:r>
            <a:r>
              <a:rPr sz="3000" b="1" dirty="0"/>
              <a:t> </a:t>
            </a:r>
            <a:r>
              <a:rPr sz="3000" b="1" dirty="0" err="1"/>
              <a:t>العراق</a:t>
            </a:r>
            <a:r>
              <a:rPr sz="3000" b="1" dirty="0"/>
              <a:t>' </a:t>
            </a:r>
            <a:r>
              <a:rPr sz="3000" b="1" dirty="0" err="1"/>
              <a:t>هو</a:t>
            </a:r>
            <a:r>
              <a:rPr sz="3000" b="1" dirty="0"/>
              <a:t> </a:t>
            </a:r>
            <a:r>
              <a:rPr sz="3000" b="1" dirty="0" err="1"/>
              <a:t>جسر</a:t>
            </a:r>
            <a:r>
              <a:rPr sz="3000" b="1" dirty="0"/>
              <a:t> </a:t>
            </a:r>
            <a:r>
              <a:rPr sz="3000" b="1" dirty="0" err="1"/>
              <a:t>علمي</a:t>
            </a:r>
            <a:r>
              <a:rPr sz="3000" b="1" dirty="0"/>
              <a:t> </a:t>
            </a:r>
            <a:r>
              <a:rPr sz="3000" b="1" dirty="0" err="1"/>
              <a:t>وثقافي</a:t>
            </a:r>
            <a:r>
              <a:rPr sz="3000" b="1"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buNone/>
            </a:pPr>
            <a:r>
              <a:rPr lang="ar-IQ" sz="20000" dirty="0" smtClean="0">
                <a:latin typeface="Andalus" panose="02020603050405020304" pitchFamily="18" charset="-78"/>
                <a:cs typeface="Andalus" panose="02020603050405020304" pitchFamily="18" charset="-78"/>
              </a:rPr>
              <a:t>الاسئلة والمناقشة</a:t>
            </a:r>
            <a:endParaRPr lang="en-US" sz="200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079594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
            <a:ext cx="8229600" cy="1143000"/>
          </a:xfrm>
        </p:spPr>
        <p:txBody>
          <a:bodyPr/>
          <a:lstStyle/>
          <a:p>
            <a:pPr rtl="1"/>
            <a:r>
              <a:rPr dirty="0" err="1"/>
              <a:t>مقدمة</a:t>
            </a:r>
            <a:r>
              <a:rPr dirty="0"/>
              <a:t> </a:t>
            </a:r>
            <a:r>
              <a:rPr dirty="0" err="1"/>
              <a:t>عن</a:t>
            </a:r>
            <a:r>
              <a:rPr dirty="0"/>
              <a:t> </a:t>
            </a:r>
            <a:r>
              <a:rPr dirty="0" err="1"/>
              <a:t>البرنامج</a:t>
            </a:r>
            <a:endParaRPr dirty="0"/>
          </a:p>
        </p:txBody>
      </p:sp>
      <p:sp>
        <p:nvSpPr>
          <p:cNvPr id="3" name="Content Placeholder 2"/>
          <p:cNvSpPr>
            <a:spLocks noGrp="1"/>
          </p:cNvSpPr>
          <p:nvPr>
            <p:ph idx="1"/>
          </p:nvPr>
        </p:nvSpPr>
        <p:spPr>
          <a:xfrm>
            <a:off x="5120640" y="1303020"/>
            <a:ext cx="4023360" cy="4712372"/>
          </a:xfrm>
          <a:ln>
            <a:solidFill>
              <a:schemeClr val="bg1"/>
            </a:solidFill>
          </a:ln>
        </p:spPr>
        <p:style>
          <a:lnRef idx="1">
            <a:schemeClr val="dk1"/>
          </a:lnRef>
          <a:fillRef idx="2">
            <a:schemeClr val="dk1"/>
          </a:fillRef>
          <a:effectRef idx="1">
            <a:schemeClr val="dk1"/>
          </a:effectRef>
          <a:fontRef idx="minor">
            <a:schemeClr val="dk1"/>
          </a:fontRef>
        </p:style>
        <p:txBody>
          <a:bodyPr>
            <a:normAutofit fontScale="85000" lnSpcReduction="10000"/>
          </a:bodyPr>
          <a:lstStyle/>
          <a:p>
            <a:pPr algn="ctr" rtl="1">
              <a:lnSpc>
                <a:spcPct val="160000"/>
              </a:lnSpc>
            </a:pPr>
            <a:r>
              <a:rPr b="1" dirty="0"/>
              <a:t>"</a:t>
            </a:r>
            <a:r>
              <a:rPr b="1" dirty="0" err="1"/>
              <a:t>ادرس</a:t>
            </a:r>
            <a:r>
              <a:rPr b="1" dirty="0"/>
              <a:t> </a:t>
            </a:r>
            <a:r>
              <a:rPr b="1" dirty="0" err="1"/>
              <a:t>في</a:t>
            </a:r>
            <a:r>
              <a:rPr b="1" dirty="0"/>
              <a:t> </a:t>
            </a:r>
            <a:r>
              <a:rPr b="1" dirty="0" err="1"/>
              <a:t>العراق</a:t>
            </a:r>
            <a:r>
              <a:rPr b="1" dirty="0"/>
              <a:t>" </a:t>
            </a:r>
            <a:r>
              <a:rPr b="1" dirty="0" err="1"/>
              <a:t>هو</a:t>
            </a:r>
            <a:r>
              <a:rPr b="1" dirty="0"/>
              <a:t> </a:t>
            </a:r>
            <a:endParaRPr lang="en-US" b="1" dirty="0" smtClean="0"/>
          </a:p>
          <a:p>
            <a:pPr algn="ctr" rtl="1">
              <a:lnSpc>
                <a:spcPct val="160000"/>
              </a:lnSpc>
            </a:pPr>
            <a:r>
              <a:rPr b="1" dirty="0" err="1" smtClean="0"/>
              <a:t>برنامج</a:t>
            </a:r>
            <a:r>
              <a:rPr b="1" dirty="0" smtClean="0"/>
              <a:t> </a:t>
            </a:r>
            <a:r>
              <a:rPr b="1" dirty="0" err="1"/>
              <a:t>حكومي</a:t>
            </a:r>
            <a:r>
              <a:rPr b="1" dirty="0"/>
              <a:t> </a:t>
            </a:r>
            <a:r>
              <a:rPr b="1" dirty="0" err="1"/>
              <a:t>لجذب</a:t>
            </a:r>
            <a:r>
              <a:rPr b="1" dirty="0"/>
              <a:t> </a:t>
            </a:r>
            <a:r>
              <a:rPr b="1" dirty="0" err="1"/>
              <a:t>الطلبة</a:t>
            </a:r>
            <a:r>
              <a:rPr b="1" dirty="0"/>
              <a:t> </a:t>
            </a:r>
            <a:r>
              <a:rPr b="1" dirty="0" err="1"/>
              <a:t>الأجانب</a:t>
            </a:r>
            <a:r>
              <a:rPr b="1" dirty="0"/>
              <a:t>.</a:t>
            </a:r>
          </a:p>
          <a:p>
            <a:pPr algn="ctr" rtl="1">
              <a:lnSpc>
                <a:spcPct val="160000"/>
              </a:lnSpc>
            </a:pPr>
            <a:r>
              <a:rPr b="1" dirty="0" err="1"/>
              <a:t>يهدف</a:t>
            </a:r>
            <a:r>
              <a:rPr b="1" dirty="0"/>
              <a:t> </a:t>
            </a:r>
            <a:r>
              <a:rPr b="1" dirty="0" err="1"/>
              <a:t>لتعزيز</a:t>
            </a:r>
            <a:r>
              <a:rPr b="1" dirty="0"/>
              <a:t> </a:t>
            </a:r>
            <a:r>
              <a:rPr b="1" dirty="0" err="1"/>
              <a:t>التبادل</a:t>
            </a:r>
            <a:r>
              <a:rPr b="1" dirty="0"/>
              <a:t> </a:t>
            </a:r>
            <a:r>
              <a:rPr b="1" dirty="0" err="1"/>
              <a:t>الثقافي</a:t>
            </a:r>
            <a:r>
              <a:rPr b="1" dirty="0"/>
              <a:t> </a:t>
            </a:r>
            <a:r>
              <a:rPr b="1" dirty="0" err="1"/>
              <a:t>والعلمي</a:t>
            </a:r>
            <a:r>
              <a:rPr b="1" dirty="0" smtClean="0"/>
              <a:t>.</a:t>
            </a:r>
            <a:endParaRPr b="1" dirty="0"/>
          </a:p>
          <a:p>
            <a:pPr algn="ctr" rtl="1">
              <a:lnSpc>
                <a:spcPct val="160000"/>
              </a:lnSpc>
            </a:pPr>
            <a:r>
              <a:rPr b="1" dirty="0" err="1"/>
              <a:t>الجهة</a:t>
            </a:r>
            <a:r>
              <a:rPr b="1" dirty="0"/>
              <a:t> </a:t>
            </a:r>
            <a:r>
              <a:rPr b="1" dirty="0" err="1"/>
              <a:t>المسؤولة</a:t>
            </a:r>
            <a:r>
              <a:rPr b="1" dirty="0"/>
              <a:t>: </a:t>
            </a:r>
            <a:r>
              <a:rPr b="1" dirty="0" err="1"/>
              <a:t>دائرة</a:t>
            </a:r>
            <a:r>
              <a:rPr b="1" dirty="0"/>
              <a:t> </a:t>
            </a:r>
            <a:r>
              <a:rPr b="1" dirty="0" err="1"/>
              <a:t>البعثات</a:t>
            </a:r>
            <a:r>
              <a:rPr b="1" dirty="0"/>
              <a:t> – </a:t>
            </a:r>
            <a:r>
              <a:rPr b="1" dirty="0" err="1"/>
              <a:t>وزارة</a:t>
            </a:r>
            <a:r>
              <a:rPr b="1" dirty="0"/>
              <a:t> </a:t>
            </a:r>
            <a:r>
              <a:rPr b="1" dirty="0" err="1"/>
              <a:t>التعليم</a:t>
            </a:r>
            <a:r>
              <a:rPr b="1" dirty="0"/>
              <a:t> </a:t>
            </a:r>
            <a:r>
              <a:rPr b="1" dirty="0" err="1" smtClean="0"/>
              <a:t>العالي</a:t>
            </a:r>
            <a:r>
              <a:rPr b="1" dirty="0"/>
              <a:t>.</a:t>
            </a:r>
          </a:p>
        </p:txBody>
      </p:sp>
      <p:pic>
        <p:nvPicPr>
          <p:cNvPr id="2050" name="Picture 2"/>
          <p:cNvPicPr>
            <a:picLocks noChangeAspect="1" noChangeArrowheads="1"/>
          </p:cNvPicPr>
          <p:nvPr/>
        </p:nvPicPr>
        <p:blipFill rotWithShape="1">
          <a:blip r:embed="rId2">
            <a:clrChange>
              <a:clrFrom>
                <a:srgbClr val="E3E3E3"/>
              </a:clrFrom>
              <a:clrTo>
                <a:srgbClr val="E3E3E3">
                  <a:alpha val="0"/>
                </a:srgbClr>
              </a:clrTo>
            </a:clrChange>
            <a:extLst>
              <a:ext uri="{28A0092B-C50C-407E-A947-70E740481C1C}">
                <a14:useLocalDpi xmlns:a14="http://schemas.microsoft.com/office/drawing/2010/main" val="0"/>
              </a:ext>
            </a:extLst>
          </a:blip>
          <a:srcRect l="21880" t="16199" r="28878" b="5214"/>
          <a:stretch/>
        </p:blipFill>
        <p:spPr bwMode="auto">
          <a:xfrm>
            <a:off x="0" y="1303020"/>
            <a:ext cx="481281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0650" y="1600200"/>
            <a:ext cx="3886199" cy="4525963"/>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r="100000" b="100000"/>
            </a:path>
            <a:tileRect l="-100000" t="-100000"/>
          </a:gradFill>
        </p:spPr>
        <p:style>
          <a:lnRef idx="0">
            <a:scrgbClr r="0" g="0" b="0"/>
          </a:lnRef>
          <a:fillRef idx="1001">
            <a:schemeClr val="lt1"/>
          </a:fillRef>
          <a:effectRef idx="0">
            <a:scrgbClr r="0" g="0" b="0"/>
          </a:effectRef>
          <a:fontRef idx="major"/>
        </p:style>
        <p:txBody>
          <a:bodyPr/>
          <a:lstStyle/>
          <a:p>
            <a:pPr algn="r" rtl="1"/>
            <a:r>
              <a:rPr dirty="0" err="1"/>
              <a:t>تعزيز</a:t>
            </a:r>
            <a:r>
              <a:rPr dirty="0"/>
              <a:t> </a:t>
            </a:r>
            <a:r>
              <a:rPr dirty="0" err="1"/>
              <a:t>السمعة</a:t>
            </a:r>
            <a:r>
              <a:rPr dirty="0"/>
              <a:t> </a:t>
            </a:r>
            <a:r>
              <a:rPr dirty="0" err="1"/>
              <a:t>الأكاديمية</a:t>
            </a:r>
            <a:r>
              <a:rPr dirty="0"/>
              <a:t> </a:t>
            </a:r>
            <a:r>
              <a:rPr dirty="0" err="1"/>
              <a:t>للعراق</a:t>
            </a:r>
            <a:r>
              <a:rPr dirty="0"/>
              <a:t>.</a:t>
            </a:r>
          </a:p>
          <a:p>
            <a:pPr algn="r" rtl="1"/>
            <a:r>
              <a:rPr dirty="0" err="1"/>
              <a:t>توفير</a:t>
            </a:r>
            <a:r>
              <a:rPr dirty="0"/>
              <a:t> </a:t>
            </a:r>
            <a:r>
              <a:rPr dirty="0" err="1"/>
              <a:t>بيئة</a:t>
            </a:r>
            <a:r>
              <a:rPr dirty="0"/>
              <a:t> </a:t>
            </a:r>
            <a:r>
              <a:rPr dirty="0" err="1"/>
              <a:t>تعليمية</a:t>
            </a:r>
            <a:r>
              <a:rPr dirty="0"/>
              <a:t> </a:t>
            </a:r>
            <a:r>
              <a:rPr dirty="0" err="1"/>
              <a:t>تنافسية</a:t>
            </a:r>
            <a:r>
              <a:rPr dirty="0"/>
              <a:t>.</a:t>
            </a:r>
          </a:p>
          <a:p>
            <a:pPr algn="r" rtl="1"/>
            <a:r>
              <a:rPr dirty="0" err="1"/>
              <a:t>دعم</a:t>
            </a:r>
            <a:r>
              <a:rPr dirty="0"/>
              <a:t> </a:t>
            </a:r>
            <a:r>
              <a:rPr dirty="0" err="1"/>
              <a:t>الدبلوماسية</a:t>
            </a:r>
            <a:r>
              <a:rPr dirty="0"/>
              <a:t> </a:t>
            </a:r>
            <a:r>
              <a:rPr dirty="0" err="1"/>
              <a:t>التعليمية</a:t>
            </a:r>
            <a:r>
              <a:rPr dirty="0"/>
              <a:t>.</a:t>
            </a:r>
          </a:p>
          <a:p>
            <a:pPr algn="r" rtl="1"/>
            <a:r>
              <a:rPr dirty="0" err="1"/>
              <a:t>برامج</a:t>
            </a:r>
            <a:r>
              <a:rPr dirty="0"/>
              <a:t> </a:t>
            </a:r>
            <a:r>
              <a:rPr dirty="0" err="1"/>
              <a:t>باللغة</a:t>
            </a:r>
            <a:r>
              <a:rPr dirty="0"/>
              <a:t> </a:t>
            </a:r>
            <a:r>
              <a:rPr dirty="0" err="1"/>
              <a:t>الإنجليزية</a:t>
            </a:r>
            <a:r>
              <a:rPr dirty="0"/>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70" t="17955" r="38544" b="21886"/>
          <a:stretch/>
        </p:blipFill>
        <p:spPr bwMode="auto">
          <a:xfrm>
            <a:off x="0" y="1014912"/>
            <a:ext cx="4629150" cy="5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938"/>
            <a:ext cx="8229600" cy="1143000"/>
          </a:xfrm>
        </p:spPr>
        <p:txBody>
          <a:bodyPr/>
          <a:lstStyle/>
          <a:p>
            <a:r>
              <a:rPr dirty="0" err="1"/>
              <a:t>الأهداف</a:t>
            </a:r>
            <a:r>
              <a:rPr dirty="0"/>
              <a:t> </a:t>
            </a:r>
            <a:r>
              <a:rPr dirty="0" err="1"/>
              <a:t>الرئيسية</a:t>
            </a:r>
            <a:r>
              <a:rPr dirty="0"/>
              <a:t> </a:t>
            </a:r>
            <a:r>
              <a:rPr dirty="0" err="1"/>
              <a:t>للبرنامج</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07"/>
            <a:ext cx="8229600" cy="458680"/>
          </a:xfrm>
        </p:spPr>
        <p:txBody>
          <a:bodyPr>
            <a:normAutofit fontScale="90000"/>
          </a:bodyPr>
          <a:lstStyle/>
          <a:p>
            <a:r>
              <a:rPr lang="ar-IQ" sz="3000" b="1" dirty="0" smtClean="0"/>
              <a:t>دور الطلبة الدوليين في التصنيفات العالمية</a:t>
            </a:r>
            <a:endParaRPr lang="en-US" sz="3000" b="1" dirty="0"/>
          </a:p>
        </p:txBody>
      </p:sp>
      <p:sp>
        <p:nvSpPr>
          <p:cNvPr id="4" name="Rectangle 3"/>
          <p:cNvSpPr/>
          <p:nvPr/>
        </p:nvSpPr>
        <p:spPr>
          <a:xfrm>
            <a:off x="72428" y="653307"/>
            <a:ext cx="9003671" cy="5539978"/>
          </a:xfrm>
          <a:prstGeom prst="rect">
            <a:avLst/>
          </a:prstGeom>
        </p:spPr>
        <p:txBody>
          <a:bodyPr wrap="square">
            <a:spAutoFit/>
          </a:bodyPr>
          <a:lstStyle/>
          <a:p>
            <a:pPr algn="just" rtl="1"/>
            <a:r>
              <a:rPr lang="ar-IQ" dirty="0"/>
              <a:t>تتنافس الجامعات العالمية على الارتقاء في التصنيفات الأكاديمية مثل </a:t>
            </a:r>
            <a:r>
              <a:rPr lang="en-US" b="1" dirty="0"/>
              <a:t>QS</a:t>
            </a:r>
            <a:r>
              <a:rPr lang="en-US" dirty="0"/>
              <a:t>، </a:t>
            </a:r>
            <a:r>
              <a:rPr lang="en-US" b="1" dirty="0"/>
              <a:t>THE (Times Higher Education)</a:t>
            </a:r>
            <a:r>
              <a:rPr lang="en-US" dirty="0"/>
              <a:t>، </a:t>
            </a:r>
            <a:r>
              <a:rPr lang="ar-IQ" dirty="0"/>
              <a:t>و</a:t>
            </a:r>
            <a:r>
              <a:rPr lang="en-US" b="1" dirty="0"/>
              <a:t>Shanghai Ranking</a:t>
            </a:r>
            <a:r>
              <a:rPr lang="en-US" dirty="0"/>
              <a:t>، </a:t>
            </a:r>
            <a:r>
              <a:rPr lang="ar-IQ" dirty="0"/>
              <a:t>والتي تعتمد على مجموعة من المعايير من بينها </a:t>
            </a:r>
            <a:r>
              <a:rPr lang="ar-IQ" b="1" dirty="0"/>
              <a:t>نسبة الطلبة الدوليين</a:t>
            </a:r>
            <a:r>
              <a:rPr lang="ar-IQ" dirty="0"/>
              <a:t> و</a:t>
            </a:r>
            <a:r>
              <a:rPr lang="ar-IQ" b="1" dirty="0"/>
              <a:t>السمعة الأكاديمية الدولية</a:t>
            </a:r>
            <a:r>
              <a:rPr lang="ar-IQ" dirty="0" smtClean="0"/>
              <a:t>.</a:t>
            </a:r>
          </a:p>
          <a:p>
            <a:pPr algn="just" rtl="1"/>
            <a:endParaRPr lang="ar-IQ" dirty="0"/>
          </a:p>
          <a:p>
            <a:pPr algn="just" rtl="1"/>
            <a:r>
              <a:rPr lang="ar-IQ" dirty="0"/>
              <a:t>أهمية الطلبة الدوليين في التصنيفات العالمية:معيار التنوع الدولي (</a:t>
            </a:r>
            <a:r>
              <a:rPr lang="en-US" dirty="0"/>
              <a:t>International Diversity):</a:t>
            </a:r>
            <a:r>
              <a:rPr lang="ar-IQ" dirty="0"/>
              <a:t>العديد من التصنيفات تعتمد على مؤشرات مثل:نسبة الطلبة الدوليين إلى الطلبة المحليين.عدد الجنسيات الممثلة داخل الحرم الجامعي.التبادل الثقافي والتعليمي الناتج عن هذا التنوع.على سبيل المثال، تصنيف </a:t>
            </a:r>
            <a:r>
              <a:rPr lang="en-US" dirty="0"/>
              <a:t>QS </a:t>
            </a:r>
            <a:r>
              <a:rPr lang="ar-IQ" dirty="0"/>
              <a:t>يخصص 10% من تقييم الجامعة لعنصر الطلبة الدوليين</a:t>
            </a:r>
            <a:r>
              <a:rPr lang="ar-IQ" dirty="0" smtClean="0"/>
              <a:t>.</a:t>
            </a:r>
          </a:p>
          <a:p>
            <a:pPr algn="just" rtl="1"/>
            <a:endParaRPr lang="ar-IQ" dirty="0"/>
          </a:p>
          <a:p>
            <a:pPr algn="just" rtl="1"/>
            <a:r>
              <a:rPr lang="ar-IQ" dirty="0"/>
              <a:t>تحسين السمعة الأكاديمية (</a:t>
            </a:r>
            <a:r>
              <a:rPr lang="en-US" dirty="0"/>
              <a:t>Academic Reputation):</a:t>
            </a:r>
            <a:r>
              <a:rPr lang="ar-IQ" dirty="0"/>
              <a:t>الطلبة الدوليون الذين يتخرجون من الجامعة غالبًا ما يصبحون سفراء غير رسميين لها، مما يزيد من شهرتها خارج حدودها.التفاعل الأكاديمي المتبادل يعزز من الرؤية العالمية للجامعة.التأثير على السمعة الدولية لأعضاء هيئة التدريس:الجامعات التي تجذب طلبة دوليين عادة ما يكون لديها هيئة تدريس متنوعة وخبرات بحثية واسعة، مما يؤثر إيجابًا على تصنيفها</a:t>
            </a:r>
            <a:r>
              <a:rPr lang="ar-IQ" dirty="0" smtClean="0"/>
              <a:t>.</a:t>
            </a:r>
          </a:p>
          <a:p>
            <a:pPr algn="just" rtl="1"/>
            <a:endParaRPr lang="ar-IQ" dirty="0"/>
          </a:p>
          <a:p>
            <a:pPr algn="just" rtl="1"/>
            <a:r>
              <a:rPr lang="ar-IQ" dirty="0" smtClean="0"/>
              <a:t>تعزيز </a:t>
            </a:r>
            <a:r>
              <a:rPr lang="ar-IQ" dirty="0"/>
              <a:t>البيئة البحثية:الطلبة الدوليون في برامج الدراسات العليا يساهمون في الإنتاج البحثي والمؤتمرات الدولية، وهو ما يُؤخذ بعين الاعتبار في تصنيف </a:t>
            </a:r>
            <a:r>
              <a:rPr lang="en-US" dirty="0"/>
              <a:t>Shanghai Ranking </a:t>
            </a:r>
            <a:r>
              <a:rPr lang="ar-IQ" dirty="0" smtClean="0"/>
              <a:t>و</a:t>
            </a:r>
            <a:r>
              <a:rPr lang="en-US" dirty="0" smtClean="0"/>
              <a:t>THE.</a:t>
            </a:r>
            <a:endParaRPr lang="ar-IQ" dirty="0" smtClean="0"/>
          </a:p>
          <a:p>
            <a:pPr algn="just" rtl="1"/>
            <a:endParaRPr lang="ar-IQ" dirty="0"/>
          </a:p>
          <a:p>
            <a:pPr algn="just" rtl="1"/>
            <a:r>
              <a:rPr lang="ar-IQ" dirty="0" smtClean="0"/>
              <a:t>اقامة المؤتمرات وورش العمل الدولية بالتعاون مع الطلبة الدوليين </a:t>
            </a:r>
          </a:p>
          <a:p>
            <a:pPr algn="just" rtl="1"/>
            <a:endParaRPr lang="ar-IQ" dirty="0"/>
          </a:p>
          <a:p>
            <a:pPr algn="ctr" rtl="1"/>
            <a:r>
              <a:rPr lang="ar-IQ" sz="3000" b="1" dirty="0" smtClean="0"/>
              <a:t>بعض الجامعات والدول تعده احدى الاستراتيجيات </a:t>
            </a:r>
            <a:r>
              <a:rPr lang="ar-IQ" sz="3000" b="1" dirty="0"/>
              <a:t>الوطنية والمؤسساتية</a:t>
            </a:r>
            <a:endParaRPr lang="en-US" sz="3000" b="1" dirty="0"/>
          </a:p>
        </p:txBody>
      </p:sp>
    </p:spTree>
    <p:extLst>
      <p:ext uri="{BB962C8B-B14F-4D97-AF65-F5344CB8AC3E}">
        <p14:creationId xmlns:p14="http://schemas.microsoft.com/office/powerpoint/2010/main" val="4140502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20" t="37636" r="34482" b="16679"/>
          <a:stretch/>
        </p:blipFill>
        <p:spPr bwMode="auto">
          <a:xfrm>
            <a:off x="266701" y="70178"/>
            <a:ext cx="8343900" cy="678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43" t="16165" r="22505" b="11678"/>
          <a:stretch/>
        </p:blipFill>
        <p:spPr bwMode="auto">
          <a:xfrm>
            <a:off x="597676" y="457200"/>
            <a:ext cx="7708123"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970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37" t="24663" r="38544" b="45341"/>
          <a:stretch/>
        </p:blipFill>
        <p:spPr bwMode="auto">
          <a:xfrm>
            <a:off x="3409950" y="190500"/>
            <a:ext cx="56007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815" t="59992" r="39168" b="14845"/>
          <a:stretch/>
        </p:blipFill>
        <p:spPr bwMode="auto">
          <a:xfrm>
            <a:off x="419100" y="3743325"/>
            <a:ext cx="51244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342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35" t="16330" r="22401" b="13679"/>
          <a:stretch/>
        </p:blipFill>
        <p:spPr bwMode="auto">
          <a:xfrm>
            <a:off x="-111580" y="38100"/>
            <a:ext cx="9255579"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969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style>
          <a:lnRef idx="1">
            <a:schemeClr val="dk1"/>
          </a:lnRef>
          <a:fillRef idx="2">
            <a:schemeClr val="dk1"/>
          </a:fillRef>
          <a:effectRef idx="1">
            <a:schemeClr val="dk1"/>
          </a:effectRef>
          <a:fontRef idx="minor">
            <a:schemeClr val="dk1"/>
          </a:fontRef>
        </p:style>
        <p:txBody>
          <a:bodyPr/>
          <a:lstStyle/>
          <a:p>
            <a:pPr rtl="1"/>
            <a:r>
              <a:rPr dirty="0" err="1"/>
              <a:t>آلية</a:t>
            </a:r>
            <a:r>
              <a:rPr dirty="0"/>
              <a:t> </a:t>
            </a:r>
            <a:r>
              <a:rPr lang="ar-IQ" dirty="0" smtClean="0"/>
              <a:t>الترشيح </a:t>
            </a:r>
            <a:r>
              <a:rPr dirty="0" err="1" smtClean="0"/>
              <a:t>العامة</a:t>
            </a:r>
            <a:endParaRPr dirty="0"/>
          </a:p>
        </p:txBody>
      </p:sp>
      <p:sp>
        <p:nvSpPr>
          <p:cNvPr id="3" name="Content Placeholder 2"/>
          <p:cNvSpPr>
            <a:spLocks noGrp="1"/>
          </p:cNvSpPr>
          <p:nvPr>
            <p:ph idx="1"/>
          </p:nvPr>
        </p:nvSpPr>
        <p:spPr>
          <a:xfrm>
            <a:off x="457200" y="1352550"/>
            <a:ext cx="8229600" cy="4773613"/>
          </a:xfrm>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pPr marL="514350" indent="-514350" algn="r" rtl="1">
              <a:buFont typeface="+mj-lt"/>
              <a:buAutoNum type="arabicPeriod"/>
            </a:pPr>
            <a:r>
              <a:rPr dirty="0" err="1" smtClean="0"/>
              <a:t>الدخول</a:t>
            </a:r>
            <a:r>
              <a:rPr dirty="0" smtClean="0"/>
              <a:t> </a:t>
            </a:r>
            <a:r>
              <a:rPr dirty="0" err="1"/>
              <a:t>إلى</a:t>
            </a:r>
            <a:r>
              <a:rPr dirty="0"/>
              <a:t> </a:t>
            </a:r>
            <a:r>
              <a:rPr dirty="0" err="1"/>
              <a:t>المنصة</a:t>
            </a:r>
            <a:r>
              <a:rPr dirty="0"/>
              <a:t> </a:t>
            </a:r>
            <a:r>
              <a:rPr dirty="0" err="1"/>
              <a:t>الإلكترونية</a:t>
            </a:r>
            <a:r>
              <a:rPr dirty="0" smtClean="0"/>
              <a:t>.</a:t>
            </a:r>
          </a:p>
          <a:p>
            <a:pPr marL="514350" indent="-514350" algn="r" rtl="1">
              <a:buFont typeface="+mj-lt"/>
              <a:buAutoNum type="arabicPeriod"/>
            </a:pPr>
            <a:r>
              <a:rPr dirty="0" err="1" smtClean="0"/>
              <a:t>اختيار</a:t>
            </a:r>
            <a:r>
              <a:rPr dirty="0" smtClean="0"/>
              <a:t> </a:t>
            </a:r>
            <a:r>
              <a:rPr dirty="0" err="1" smtClean="0"/>
              <a:t>التخصص</a:t>
            </a:r>
            <a:r>
              <a:rPr dirty="0" smtClean="0"/>
              <a:t> </a:t>
            </a:r>
            <a:r>
              <a:rPr dirty="0" err="1" smtClean="0"/>
              <a:t>والجامعة</a:t>
            </a:r>
            <a:endParaRPr lang="ar-IQ" dirty="0" smtClean="0"/>
          </a:p>
          <a:p>
            <a:pPr marL="514350" indent="-514350" algn="r" rtl="1">
              <a:buFont typeface="+mj-lt"/>
              <a:buAutoNum type="arabicPeriod"/>
            </a:pPr>
            <a:r>
              <a:rPr dirty="0" err="1" smtClean="0"/>
              <a:t>رفع</a:t>
            </a:r>
            <a:r>
              <a:rPr dirty="0" smtClean="0"/>
              <a:t> </a:t>
            </a:r>
            <a:r>
              <a:rPr dirty="0" err="1"/>
              <a:t>الوثائق</a:t>
            </a:r>
            <a:r>
              <a:rPr dirty="0"/>
              <a:t> </a:t>
            </a:r>
            <a:r>
              <a:rPr dirty="0" err="1"/>
              <a:t>المطلوبة</a:t>
            </a:r>
            <a:r>
              <a:rPr dirty="0" smtClean="0"/>
              <a:t>.</a:t>
            </a:r>
            <a:endParaRPr lang="ar-IQ" dirty="0" smtClean="0"/>
          </a:p>
          <a:p>
            <a:pPr marL="514350" indent="-514350" algn="r" rtl="1">
              <a:buFont typeface="+mj-lt"/>
              <a:buAutoNum type="arabicPeriod"/>
            </a:pPr>
            <a:r>
              <a:rPr lang="ar-IQ" dirty="0" smtClean="0"/>
              <a:t>التدقيق الاولي من قبل الوزارة</a:t>
            </a:r>
          </a:p>
          <a:p>
            <a:pPr marL="514350" indent="-514350" algn="r" rtl="1">
              <a:buFont typeface="+mj-lt"/>
              <a:buAutoNum type="arabicPeriod"/>
            </a:pPr>
            <a:r>
              <a:rPr lang="ar-IQ" dirty="0" smtClean="0"/>
              <a:t>ارسال طلبات الترشيح لقسم البعثات في رئاسة الجامعة</a:t>
            </a:r>
          </a:p>
          <a:p>
            <a:pPr marL="514350" indent="-514350" algn="r" rtl="1">
              <a:buFont typeface="+mj-lt"/>
              <a:buAutoNum type="arabicPeriod"/>
            </a:pPr>
            <a:r>
              <a:rPr lang="ar-IQ" dirty="0" smtClean="0"/>
              <a:t>ارسال الترشيحات من قسم البعثات الى الكليات لغرض القبول/الرفض من قبل اللجان العلمية</a:t>
            </a:r>
          </a:p>
          <a:p>
            <a:pPr marL="514350" indent="-514350" algn="r" rtl="1">
              <a:buFont typeface="+mj-lt"/>
              <a:buAutoNum type="arabicPeriod"/>
            </a:pPr>
            <a:r>
              <a:rPr lang="ar-IQ" dirty="0" smtClean="0"/>
              <a:t>اتخاذ الاجراء على المنصة الالكترونية</a:t>
            </a:r>
          </a:p>
          <a:p>
            <a:pPr marL="514350" indent="-514350" algn="r" rtl="1">
              <a:buFont typeface="+mj-lt"/>
              <a:buAutoNum type="arabicPeriod"/>
            </a:pPr>
            <a:r>
              <a:rPr dirty="0" err="1" smtClean="0"/>
              <a:t>انتظار</a:t>
            </a:r>
            <a:r>
              <a:rPr dirty="0" smtClean="0"/>
              <a:t> </a:t>
            </a:r>
            <a:r>
              <a:rPr dirty="0" err="1" smtClean="0"/>
              <a:t>القبول</a:t>
            </a:r>
            <a:r>
              <a:rPr dirty="0" smtClean="0"/>
              <a:t>.</a:t>
            </a:r>
            <a:endParaRPr lang="ar-IQ" dirty="0"/>
          </a:p>
          <a:p>
            <a:pPr marL="514350" indent="-514350" algn="r" rtl="1">
              <a:buFont typeface="+mj-lt"/>
              <a:buAutoNum type="arabicPeriod"/>
            </a:pPr>
            <a:r>
              <a:rPr lang="ar-IQ" dirty="0" smtClean="0"/>
              <a:t>ا</a:t>
            </a:r>
            <a:r>
              <a:rPr dirty="0" err="1" smtClean="0"/>
              <a:t>صدار</a:t>
            </a:r>
            <a:r>
              <a:rPr dirty="0" smtClean="0"/>
              <a:t> </a:t>
            </a:r>
            <a:r>
              <a:rPr dirty="0" err="1" smtClean="0"/>
              <a:t>التأشيرة</a:t>
            </a:r>
            <a:r>
              <a:rPr dirty="0" smtClean="0"/>
              <a:t>.</a:t>
            </a:r>
            <a:endParaRPr lang="ar-IQ" dirty="0" smtClean="0"/>
          </a:p>
          <a:p>
            <a:pPr marL="514350" indent="-514350" algn="r" rtl="1">
              <a:buFont typeface="+mj-lt"/>
              <a:buAutoNum type="arabicPeriod"/>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TotalTime>
  <Words>431</Words>
  <Application>Microsoft Office PowerPoint</Application>
  <PresentationFormat>On-screen Show (4:3)</PresentationFormat>
  <Paragraphs>63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مقدمة عن البرنامج</vt:lpstr>
      <vt:lpstr>الأهداف الرئيسية للبرنامج</vt:lpstr>
      <vt:lpstr>دور الطلبة الدوليين في التصنيفات العالمية</vt:lpstr>
      <vt:lpstr>PowerPoint Presentation</vt:lpstr>
      <vt:lpstr>PowerPoint Presentation</vt:lpstr>
      <vt:lpstr>PowerPoint Presentation</vt:lpstr>
      <vt:lpstr>PowerPoint Presentation</vt:lpstr>
      <vt:lpstr>آلية الترشيح العامة</vt:lpstr>
      <vt:lpstr>جداول المرشحين للعام 2025-2026</vt:lpstr>
      <vt:lpstr>المشاكل والمعوقات</vt:lpstr>
      <vt:lpstr>التحديات والآفاق</vt:lpstr>
      <vt:lpstr>الخاتمة</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Mohenned Alsaadawi</cp:lastModifiedBy>
  <cp:revision>24</cp:revision>
  <dcterms:created xsi:type="dcterms:W3CDTF">2013-01-27T09:14:16Z</dcterms:created>
  <dcterms:modified xsi:type="dcterms:W3CDTF">2025-07-09T04:40:41Z</dcterms:modified>
  <cp:category/>
</cp:coreProperties>
</file>